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84" r:id="rId1"/>
  </p:sldMasterIdLst>
  <p:notesMasterIdLst>
    <p:notesMasterId r:id="rId46"/>
  </p:notesMasterIdLst>
  <p:handoutMasterIdLst>
    <p:handoutMasterId r:id="rId47"/>
  </p:handoutMasterIdLst>
  <p:sldIdLst>
    <p:sldId id="383" r:id="rId2"/>
    <p:sldId id="483" r:id="rId3"/>
    <p:sldId id="400" r:id="rId4"/>
    <p:sldId id="403" r:id="rId5"/>
    <p:sldId id="500" r:id="rId6"/>
    <p:sldId id="414" r:id="rId7"/>
    <p:sldId id="405" r:id="rId8"/>
    <p:sldId id="406" r:id="rId9"/>
    <p:sldId id="446" r:id="rId10"/>
    <p:sldId id="426" r:id="rId11"/>
    <p:sldId id="424" r:id="rId12"/>
    <p:sldId id="402" r:id="rId13"/>
    <p:sldId id="502" r:id="rId14"/>
    <p:sldId id="380" r:id="rId15"/>
    <p:sldId id="443" r:id="rId16"/>
    <p:sldId id="456" r:id="rId17"/>
    <p:sldId id="458" r:id="rId18"/>
    <p:sldId id="448" r:id="rId19"/>
    <p:sldId id="503" r:id="rId20"/>
    <p:sldId id="460" r:id="rId21"/>
    <p:sldId id="382" r:id="rId22"/>
    <p:sldId id="464" r:id="rId23"/>
    <p:sldId id="427" r:id="rId24"/>
    <p:sldId id="504" r:id="rId25"/>
    <p:sldId id="417" r:id="rId26"/>
    <p:sldId id="475" r:id="rId27"/>
    <p:sldId id="472" r:id="rId28"/>
    <p:sldId id="439" r:id="rId29"/>
    <p:sldId id="429" r:id="rId30"/>
    <p:sldId id="431" r:id="rId31"/>
    <p:sldId id="476" r:id="rId32"/>
    <p:sldId id="452" r:id="rId33"/>
    <p:sldId id="478" r:id="rId34"/>
    <p:sldId id="493" r:id="rId35"/>
    <p:sldId id="499" r:id="rId36"/>
    <p:sldId id="498" r:id="rId37"/>
    <p:sldId id="307" r:id="rId38"/>
    <p:sldId id="486" r:id="rId39"/>
    <p:sldId id="505" r:id="rId40"/>
    <p:sldId id="479" r:id="rId41"/>
    <p:sldId id="487" r:id="rId42"/>
    <p:sldId id="489" r:id="rId43"/>
    <p:sldId id="481" r:id="rId44"/>
    <p:sldId id="501" r:id="rId4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Black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Black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Black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Black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Black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Black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Black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Black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Black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FFFF"/>
    <a:srgbClr val="FF3399"/>
    <a:srgbClr val="DDDDDD"/>
    <a:srgbClr val="00CC00"/>
    <a:srgbClr val="FF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256" autoAdjust="0"/>
  </p:normalViewPr>
  <p:slideViewPr>
    <p:cSldViewPr>
      <p:cViewPr>
        <p:scale>
          <a:sx n="90" d="100"/>
          <a:sy n="90" d="100"/>
        </p:scale>
        <p:origin x="-1234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/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/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/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/>
                <a:latin typeface="Arial" pitchFamily="34" charset="0"/>
              </a:defRPr>
            </a:lvl1pPr>
          </a:lstStyle>
          <a:p>
            <a:fld id="{C964D37A-99DE-41E0-A120-9B84A68F50C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6300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 Black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2BDDA269-3C90-4A61-9DE9-600876A404FB}" type="datetimeFigureOut">
              <a:rPr lang="en-US"/>
              <a:pPr/>
              <a:t>4/11/2016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 Black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AAC22777-4DD6-45DB-9AD6-5F185E0BAD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699482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6EB33937-0A73-4B3D-AF30-D82BEC4207B8}" type="slidenum">
              <a:rPr lang="en-US" sz="1200">
                <a:latin typeface="Times New Roman" pitchFamily="18" charset="0"/>
              </a:rPr>
              <a:pPr/>
              <a:t>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5077826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934A5AB1-BBA7-4B4A-9EC1-EA8C1B689113}" type="slidenum">
              <a:rPr lang="en-US" sz="1200"/>
              <a:pPr/>
              <a:t>20</a:t>
            </a:fld>
            <a:endParaRPr lang="en-US" sz="1200"/>
          </a:p>
        </p:txBody>
      </p:sp>
    </p:spTree>
    <p:extLst>
      <p:ext uri="{BB962C8B-B14F-4D97-AF65-F5344CB8AC3E}">
        <p14:creationId xmlns="" xmlns:p14="http://schemas.microsoft.com/office/powerpoint/2010/main" val="42929496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40403CA9-BBAA-4DAD-B511-5691663924F3}" type="slidenum">
              <a:rPr lang="en-US" sz="1200"/>
              <a:pPr/>
              <a:t>22</a:t>
            </a:fld>
            <a:endParaRPr lang="en-US" sz="1200"/>
          </a:p>
        </p:txBody>
      </p:sp>
    </p:spTree>
    <p:extLst>
      <p:ext uri="{BB962C8B-B14F-4D97-AF65-F5344CB8AC3E}">
        <p14:creationId xmlns="" xmlns:p14="http://schemas.microsoft.com/office/powerpoint/2010/main" val="28416236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9021C0A0-85D0-44C6-B0F2-7CD607DC4A11}" type="slidenum">
              <a:rPr lang="en-US" sz="1200">
                <a:latin typeface="Times New Roman" pitchFamily="18" charset="0"/>
              </a:rPr>
              <a:pPr/>
              <a:t>23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21851479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9021C0A0-85D0-44C6-B0F2-7CD607DC4A11}" type="slidenum">
              <a:rPr lang="en-US" sz="1200">
                <a:latin typeface="Times New Roman" pitchFamily="18" charset="0"/>
              </a:rPr>
              <a:pPr/>
              <a:t>24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21851479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A973C4EB-45BE-40CB-9510-FE61B470D879}" type="slidenum">
              <a:rPr lang="en-US" sz="1200"/>
              <a:pPr/>
              <a:t>25</a:t>
            </a:fld>
            <a:endParaRPr lang="en-US" sz="1200"/>
          </a:p>
        </p:txBody>
      </p:sp>
    </p:spTree>
    <p:extLst>
      <p:ext uri="{BB962C8B-B14F-4D97-AF65-F5344CB8AC3E}">
        <p14:creationId xmlns="" xmlns:p14="http://schemas.microsoft.com/office/powerpoint/2010/main" val="41261251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1DC47014-13DF-42DF-A98B-323A3F584C64}" type="slidenum">
              <a:rPr lang="en-US" sz="1200"/>
              <a:pPr/>
              <a:t>26</a:t>
            </a:fld>
            <a:endParaRPr lang="en-US" sz="1200"/>
          </a:p>
        </p:txBody>
      </p:sp>
    </p:spTree>
    <p:extLst>
      <p:ext uri="{BB962C8B-B14F-4D97-AF65-F5344CB8AC3E}">
        <p14:creationId xmlns="" xmlns:p14="http://schemas.microsoft.com/office/powerpoint/2010/main" val="20236779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7D351CF6-A11C-437B-A0A2-C7221E774565}" type="slidenum">
              <a:rPr lang="en-US" sz="1200">
                <a:latin typeface="Times New Roman" pitchFamily="18" charset="0"/>
              </a:rPr>
              <a:pPr/>
              <a:t>27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40036870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F0BF1F93-1435-42CE-B608-48438E0B1C2A}" type="slidenum">
              <a:rPr lang="en-US" sz="1200">
                <a:latin typeface="Times New Roman" pitchFamily="18" charset="0"/>
              </a:rPr>
              <a:pPr/>
              <a:t>28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25375344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804F0301-B991-4070-BC41-90CB97AB6726}" type="slidenum">
              <a:rPr lang="en-US" sz="1200">
                <a:latin typeface="Times New Roman" pitchFamily="18" charset="0"/>
              </a:rPr>
              <a:pPr/>
              <a:t>29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11609551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6C335D0C-D22F-4757-A407-ACFE227E00A6}" type="slidenum">
              <a:rPr lang="en-US" sz="1200">
                <a:latin typeface="Times New Roman" pitchFamily="18" charset="0"/>
              </a:rPr>
              <a:pPr/>
              <a:t>30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2967157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936071AF-EC7F-4C07-B093-D8511006D078}" type="slidenum">
              <a:rPr lang="en-US" sz="1200"/>
              <a:pPr/>
              <a:t>2</a:t>
            </a:fld>
            <a:endParaRPr lang="en-US" sz="1200"/>
          </a:p>
        </p:txBody>
      </p:sp>
    </p:spTree>
    <p:extLst>
      <p:ext uri="{BB962C8B-B14F-4D97-AF65-F5344CB8AC3E}">
        <p14:creationId xmlns="" xmlns:p14="http://schemas.microsoft.com/office/powerpoint/2010/main" val="34248368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223D64E9-C608-43B5-869B-3B20AC3FD8E5}" type="slidenum">
              <a:rPr lang="en-US" sz="1200">
                <a:latin typeface="Times New Roman" pitchFamily="18" charset="0"/>
              </a:rPr>
              <a:pPr/>
              <a:t>31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23628019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BB32FB44-F9E5-4661-9E3C-0C2F3A090C58}" type="slidenum">
              <a:rPr lang="en-US" sz="1200">
                <a:latin typeface="Times New Roman" pitchFamily="18" charset="0"/>
              </a:rPr>
              <a:pPr/>
              <a:t>32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12507460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017DE021-B068-4724-B68D-F42D9FBF1408}" type="slidenum">
              <a:rPr lang="en-US" sz="1200">
                <a:latin typeface="Times New Roman" pitchFamily="18" charset="0"/>
              </a:rPr>
              <a:pPr/>
              <a:t>33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39858562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54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5B162720-92F2-4626-8E91-AB687B9DA2CD}" type="slidenum">
              <a:rPr lang="en-US" sz="1200"/>
              <a:pPr/>
              <a:t>34</a:t>
            </a:fld>
            <a:endParaRPr lang="en-US" sz="1200"/>
          </a:p>
        </p:txBody>
      </p:sp>
    </p:spTree>
    <p:extLst>
      <p:ext uri="{BB962C8B-B14F-4D97-AF65-F5344CB8AC3E}">
        <p14:creationId xmlns="" xmlns:p14="http://schemas.microsoft.com/office/powerpoint/2010/main" val="17420853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75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5CD0F861-9E85-42B9-9A42-3E1E1474931A}" type="slidenum">
              <a:rPr lang="en-US" sz="1200"/>
              <a:pPr/>
              <a:t>35</a:t>
            </a:fld>
            <a:endParaRPr lang="en-US" sz="1200"/>
          </a:p>
        </p:txBody>
      </p:sp>
    </p:spTree>
    <p:extLst>
      <p:ext uri="{BB962C8B-B14F-4D97-AF65-F5344CB8AC3E}">
        <p14:creationId xmlns="" xmlns:p14="http://schemas.microsoft.com/office/powerpoint/2010/main" val="2687573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571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31B07F8A-9A31-4C6A-8025-545BDF7D7FB7}" type="slidenum">
              <a:rPr lang="en-US" sz="1200"/>
              <a:pPr/>
              <a:t>36</a:t>
            </a:fld>
            <a:endParaRPr lang="en-US" sz="1200"/>
          </a:p>
        </p:txBody>
      </p:sp>
    </p:spTree>
    <p:extLst>
      <p:ext uri="{BB962C8B-B14F-4D97-AF65-F5344CB8AC3E}">
        <p14:creationId xmlns="" xmlns:p14="http://schemas.microsoft.com/office/powerpoint/2010/main" val="42220764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285CA01B-F7DB-4CBC-9BEB-F6950A1BE800}" type="slidenum">
              <a:rPr lang="en-US" sz="1200">
                <a:latin typeface="Times New Roman" pitchFamily="18" charset="0"/>
              </a:rPr>
              <a:pPr/>
              <a:t>37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20973007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C91CE3FC-A13B-47A7-97D9-4C7FAE36237E}" type="slidenum">
              <a:rPr lang="en-US" sz="1200">
                <a:latin typeface="Times New Roman" pitchFamily="18" charset="0"/>
              </a:rPr>
              <a:pPr/>
              <a:t>38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25200372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C03F06CC-6830-4BA2-B930-47003E255D35}" type="slidenum">
              <a:rPr lang="en-US" sz="1200">
                <a:latin typeface="Times New Roman" pitchFamily="18" charset="0"/>
              </a:rPr>
              <a:pPr/>
              <a:t>40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4177201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F0182680-98E4-4369-BF19-A8573C4A81A0}" type="slidenum">
              <a:rPr lang="en-US" sz="1200">
                <a:latin typeface="Times New Roman" pitchFamily="18" charset="0"/>
              </a:rPr>
              <a:pPr/>
              <a:t>41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41716848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2FB32900-6C98-4D85-98A8-70CA0594CDC7}" type="slidenum">
              <a:rPr lang="en-US" sz="1200"/>
              <a:pPr/>
              <a:t>3</a:t>
            </a:fld>
            <a:endParaRPr lang="en-US" sz="1200"/>
          </a:p>
        </p:txBody>
      </p:sp>
    </p:spTree>
    <p:extLst>
      <p:ext uri="{BB962C8B-B14F-4D97-AF65-F5344CB8AC3E}">
        <p14:creationId xmlns="" xmlns:p14="http://schemas.microsoft.com/office/powerpoint/2010/main" val="2600684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7A7C6536-D52C-41C2-8629-D88CACA1DD74}" type="slidenum">
              <a:rPr lang="en-US" sz="1200">
                <a:latin typeface="Times New Roman" pitchFamily="18" charset="0"/>
              </a:rPr>
              <a:pPr/>
              <a:t>42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163600668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92DB8FA8-6D14-4A9A-87C5-9B1F67B96ECD}" type="slidenum">
              <a:rPr lang="en-US" sz="1200">
                <a:latin typeface="Times New Roman" pitchFamily="18" charset="0"/>
              </a:rPr>
              <a:pPr/>
              <a:t>43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3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1459224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02BF77C3-C919-4985-90C5-A37CF12190EE}" type="slidenum">
              <a:rPr lang="en-US" sz="1200"/>
              <a:pPr/>
              <a:t>8</a:t>
            </a:fld>
            <a:endParaRPr lang="en-US" sz="1200"/>
          </a:p>
        </p:txBody>
      </p:sp>
    </p:spTree>
    <p:extLst>
      <p:ext uri="{BB962C8B-B14F-4D97-AF65-F5344CB8AC3E}">
        <p14:creationId xmlns="" xmlns:p14="http://schemas.microsoft.com/office/powerpoint/2010/main" val="3210907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F7497822-5351-47B7-8F11-1A385DE3BFE5}" type="slidenum">
              <a:rPr lang="en-US" sz="1200"/>
              <a:pPr/>
              <a:t>9</a:t>
            </a:fld>
            <a:endParaRPr lang="en-US" sz="1200"/>
          </a:p>
        </p:txBody>
      </p:sp>
    </p:spTree>
    <p:extLst>
      <p:ext uri="{BB962C8B-B14F-4D97-AF65-F5344CB8AC3E}">
        <p14:creationId xmlns="" xmlns:p14="http://schemas.microsoft.com/office/powerpoint/2010/main" val="25990246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F003BDEF-EA44-49D2-89F2-CAFE8B1CE110}" type="slidenum">
              <a:rPr lang="en-US" sz="1200"/>
              <a:pPr/>
              <a:t>11</a:t>
            </a:fld>
            <a:endParaRPr lang="en-US" sz="1200"/>
          </a:p>
        </p:txBody>
      </p:sp>
    </p:spTree>
    <p:extLst>
      <p:ext uri="{BB962C8B-B14F-4D97-AF65-F5344CB8AC3E}">
        <p14:creationId xmlns="" xmlns:p14="http://schemas.microsoft.com/office/powerpoint/2010/main" val="22739484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9A8373BE-7909-4732-8CBC-01859EAAFD7B}" type="slidenum">
              <a:rPr lang="en-US" sz="1200"/>
              <a:pPr/>
              <a:t>12</a:t>
            </a:fld>
            <a:endParaRPr lang="en-US" sz="1200"/>
          </a:p>
        </p:txBody>
      </p:sp>
    </p:spTree>
    <p:extLst>
      <p:ext uri="{BB962C8B-B14F-4D97-AF65-F5344CB8AC3E}">
        <p14:creationId xmlns="" xmlns:p14="http://schemas.microsoft.com/office/powerpoint/2010/main" val="26069650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66CC6793-DD7A-42D7-AEA4-26837B3711B5}" type="slidenum">
              <a:rPr lang="en-US" sz="1200"/>
              <a:pPr/>
              <a:t>16</a:t>
            </a:fld>
            <a:endParaRPr lang="en-US" sz="1200"/>
          </a:p>
        </p:txBody>
      </p:sp>
    </p:spTree>
    <p:extLst>
      <p:ext uri="{BB962C8B-B14F-4D97-AF65-F5344CB8AC3E}">
        <p14:creationId xmlns="" xmlns:p14="http://schemas.microsoft.com/office/powerpoint/2010/main" val="38193386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fld id="{FDEC9E8E-5AFD-4E7C-ACDD-19378E5BF551}" type="slidenum">
              <a:rPr lang="en-US" sz="1200"/>
              <a:pPr/>
              <a:t>17</a:t>
            </a:fld>
            <a:endParaRPr lang="en-US" sz="1200"/>
          </a:p>
        </p:txBody>
      </p:sp>
    </p:spTree>
    <p:extLst>
      <p:ext uri="{BB962C8B-B14F-4D97-AF65-F5344CB8AC3E}">
        <p14:creationId xmlns="" xmlns:p14="http://schemas.microsoft.com/office/powerpoint/2010/main" val="2254526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F5B4-467D-441E-A022-02572707B7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61540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F5B4-467D-441E-A022-02572707B7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14553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F5B4-467D-441E-A022-02572707B7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4802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F5B4-467D-441E-A022-02572707B7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46332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F5B4-467D-441E-A022-02572707B7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2251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F5B4-467D-441E-A022-02572707B7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71705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F5B4-467D-441E-A022-02572707B7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69275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F5B4-467D-441E-A022-02572707B7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42472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F5B4-467D-441E-A022-02572707B7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9633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F5B4-467D-441E-A022-02572707B7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25181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F5B4-467D-441E-A022-02572707B7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1633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0F5B4-467D-441E-A022-02572707B7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784169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485" r:id="rId1"/>
    <p:sldLayoutId id="2147484486" r:id="rId2"/>
    <p:sldLayoutId id="2147484487" r:id="rId3"/>
    <p:sldLayoutId id="2147484488" r:id="rId4"/>
    <p:sldLayoutId id="2147484489" r:id="rId5"/>
    <p:sldLayoutId id="2147484490" r:id="rId6"/>
    <p:sldLayoutId id="2147484491" r:id="rId7"/>
    <p:sldLayoutId id="2147484492" r:id="rId8"/>
    <p:sldLayoutId id="2147484493" r:id="rId9"/>
    <p:sldLayoutId id="2147484494" r:id="rId10"/>
    <p:sldLayoutId id="21474844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source=images&amp;cd=&amp;cad=rja&amp;docid=WH78s01TLm_G8M&amp;tbnid=VOCRS5ofs5DtJM:&amp;ved=0CAUQjRw&amp;url=http://lifehacker.com/10-things-to-stop-saying-to-your-kids-and-what-to-say-474962146&amp;ei=PDoAU4S3D7HgsASQ8oGICg&amp;bvm=bv.61535280,d.aWc&amp;psig=AFQjCNF-xnhtf6Hx_vAX3IndvnZch4Y7CA&amp;ust=139260931805535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source=images&amp;cd=&amp;cad=rja&amp;docid=Q2g7Yty-VgvzvM&amp;tbnid=7mBLKE00WBWxaM:&amp;ved=0CAUQjRw&amp;url=http://www.sodahead.com/living/adults-only-please-when-you-were-growing-up-if-you-were-disciplined-how-did-your-parents-discipl/question-1675265/?page=2&amp;ei=1G3-UvmaBqzjsASiu4KIBg&amp;bvm=bv.61535280,d.aWc&amp;psig=AFQjCNFXnyEsjvRkwvtdVf5jChW-bLHKfg&amp;ust=1392489967454355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hyperlink" Target="http://www.google.com/url?sa=i&amp;rct=j&amp;q=&amp;esrc=s&amp;source=images&amp;cd=&amp;cad=rja&amp;docid=p3xOjuJgkD-arM&amp;tbnid=yk4SmnSZ0YV8yM:&amp;ved=0CAUQjRw&amp;url=http://www.livewellmagazine.org/how-to-treat-that-ringing-in-your-ears/&amp;ei=KHT-Ur2XC8zksASY7ILoCw&amp;bvm=bv.61535280,d.aWc&amp;psig=AFQjCNHfFgdEK1trkxUhj0Yo80SUKVY5iw&amp;ust=1392493959183718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source=images&amp;cd=&amp;cad=rja&amp;docid=Z6w06gJ-LCh8EM&amp;tbnid=RN7WV7hvhoytaM:&amp;ved=0CAUQjRw&amp;url=http://www.lakeshorelearning.com/general_content/general_info/community_nov08_arborday.jsp&amp;ei=OF8AU9GuJuu3sAT_94HQDg&amp;bvm=bv.61535280,d.aWc&amp;psig=AFQjCNHsS3HmEN6U9_ZP6WElejZfyki5Jw&amp;ust=1392619682896436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458200" cy="12192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b="1" dirty="0">
                <a:latin typeface="Adobe Ming Std L" pitchFamily="18" charset="-128"/>
                <a:ea typeface="Adobe Ming Std L" pitchFamily="18" charset="-128"/>
                <a:cs typeface="Times New Roman" charset="0"/>
              </a:rPr>
              <a:t>Как </a:t>
            </a:r>
            <a:r>
              <a:rPr lang="ru-RU" b="1" dirty="0" smtClean="0">
                <a:latin typeface="Adobe Ming Std L" pitchFamily="18" charset="-128"/>
                <a:ea typeface="Adobe Ming Std L" pitchFamily="18" charset="-128"/>
                <a:cs typeface="Times New Roman" charset="0"/>
              </a:rPr>
              <a:t>  общаться </a:t>
            </a:r>
            <a:br>
              <a:rPr lang="ru-RU" b="1" dirty="0" smtClean="0">
                <a:latin typeface="Adobe Ming Std L" pitchFamily="18" charset="-128"/>
                <a:ea typeface="Adobe Ming Std L" pitchFamily="18" charset="-128"/>
                <a:cs typeface="Times New Roman" charset="0"/>
              </a:rPr>
            </a:br>
            <a:r>
              <a:rPr lang="ru-RU" b="1" dirty="0" smtClean="0">
                <a:latin typeface="Adobe Ming Std L" pitchFamily="18" charset="-128"/>
                <a:ea typeface="Adobe Ming Std L" pitchFamily="18" charset="-128"/>
                <a:cs typeface="Times New Roman" charset="0"/>
              </a:rPr>
              <a:t>с  детьми</a:t>
            </a:r>
            <a:endParaRPr lang="en-US" b="1" dirty="0">
              <a:latin typeface="Adobe Ming Std L" pitchFamily="18" charset="-128"/>
              <a:ea typeface="Adobe Ming Std L" pitchFamily="18" charset="-128"/>
              <a:cs typeface="Times New Roman" charset="0"/>
            </a:endParaRP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2819400" y="5334000"/>
            <a:ext cx="3352800" cy="1219200"/>
          </a:xfrm>
        </p:spPr>
        <p:txBody>
          <a:bodyPr>
            <a:normAutofit/>
          </a:bodyPr>
          <a:lstStyle/>
          <a:p>
            <a:pPr algn="ctr" latinLnBrk="1">
              <a:spcAft>
                <a:spcPts val="0"/>
              </a:spcAft>
              <a:buNone/>
            </a:pPr>
            <a:r>
              <a:rPr lang="ru-RU" sz="3200" b="1" dirty="0" err="1" smtClean="0">
                <a:ea typeface="Calibri"/>
                <a:cs typeface="Times New Roman"/>
              </a:rPr>
              <a:t>Саустин</a:t>
            </a:r>
            <a:r>
              <a:rPr lang="ru-RU" sz="3200" b="1" dirty="0" smtClean="0">
                <a:ea typeface="Calibri"/>
                <a:cs typeface="Times New Roman"/>
              </a:rPr>
              <a:t> </a:t>
            </a:r>
            <a:r>
              <a:rPr lang="ru-RU" sz="3200" b="1" dirty="0" err="1" smtClean="0">
                <a:ea typeface="Calibri"/>
                <a:cs typeface="Times New Roman"/>
              </a:rPr>
              <a:t>Мфуне</a:t>
            </a:r>
            <a:r>
              <a:rPr lang="ru-RU" sz="3200" b="1" dirty="0" smtClean="0">
                <a:ea typeface="Calibri"/>
                <a:cs typeface="Times New Roman"/>
              </a:rPr>
              <a:t>, </a:t>
            </a:r>
          </a:p>
          <a:p>
            <a:pPr algn="ctr" latinLnBrk="1">
              <a:spcAft>
                <a:spcPts val="0"/>
              </a:spcAft>
              <a:buNone/>
            </a:pPr>
            <a:r>
              <a:rPr lang="ru-RU" sz="3200" b="1" dirty="0" smtClean="0">
                <a:ea typeface="Calibri"/>
                <a:cs typeface="Times New Roman"/>
              </a:rPr>
              <a:t>ОДС ГК</a:t>
            </a:r>
            <a:endParaRPr lang="ru-RU" sz="3200" dirty="0" smtClean="0">
              <a:latin typeface="Times New Roman"/>
              <a:ea typeface="Batang"/>
            </a:endParaRPr>
          </a:p>
        </p:txBody>
      </p:sp>
      <p:pic>
        <p:nvPicPr>
          <p:cNvPr id="120834" name="Picture 2" descr="http://d22r54gnmuhwmk.cloudfront.net/photos/3/qs/ly/AXQSlyRCklIJmxG-1600x900-noPad.jpg?14242615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90132" y="1524000"/>
            <a:ext cx="6434667" cy="361950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  <a:softEdge rad="127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04800"/>
            <a:ext cx="1960563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90800" y="457201"/>
            <a:ext cx="6553200" cy="57911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pPr latinLnBrk="0"/>
            <a:r>
              <a:rPr lang="ru-RU" sz="4000" dirty="0" smtClean="0"/>
              <a:t>3-я</a:t>
            </a:r>
            <a:r>
              <a:rPr lang="ru-RU" sz="4000" baseline="30000" dirty="0" smtClean="0"/>
              <a:t> </a:t>
            </a:r>
            <a:r>
              <a:rPr lang="ru-RU" sz="4000" dirty="0" smtClean="0"/>
              <a:t>передача – кора головного мозга </a:t>
            </a:r>
          </a:p>
          <a:p>
            <a:pPr latinLnBrk="0"/>
            <a:r>
              <a:rPr lang="ru-RU" sz="4000" dirty="0" smtClean="0"/>
              <a:t> </a:t>
            </a:r>
          </a:p>
          <a:p>
            <a:r>
              <a:rPr lang="ru-RU" sz="4000" dirty="0" smtClean="0"/>
              <a:t>2-я</a:t>
            </a:r>
            <a:r>
              <a:rPr lang="ru-RU" sz="4000" baseline="30000" dirty="0" smtClean="0"/>
              <a:t> </a:t>
            </a:r>
            <a:r>
              <a:rPr lang="ru-RU" sz="4000" dirty="0" smtClean="0"/>
              <a:t>передача – </a:t>
            </a:r>
            <a:r>
              <a:rPr lang="ru-RU" sz="4000" dirty="0" err="1" smtClean="0"/>
              <a:t>лимбический</a:t>
            </a:r>
            <a:r>
              <a:rPr lang="ru-RU" sz="4000" dirty="0" smtClean="0"/>
              <a:t> мозг</a:t>
            </a:r>
          </a:p>
          <a:p>
            <a:pPr latinLnBrk="0"/>
            <a:endParaRPr lang="ru-RU" sz="4000" dirty="0" smtClean="0"/>
          </a:p>
          <a:p>
            <a:pPr latinLnBrk="0"/>
            <a:r>
              <a:rPr lang="ru-RU" sz="4000" dirty="0" smtClean="0"/>
              <a:t>1-я</a:t>
            </a:r>
            <a:r>
              <a:rPr lang="ru-RU" sz="4000" baseline="30000" dirty="0" smtClean="0"/>
              <a:t> </a:t>
            </a:r>
            <a:r>
              <a:rPr lang="ru-RU" sz="4000" dirty="0" smtClean="0"/>
              <a:t>передача – продолговатый мозг </a:t>
            </a:r>
          </a:p>
          <a:p>
            <a:pPr latinLnBrk="0"/>
            <a:endParaRPr lang="ru-RU" sz="4000" dirty="0" smtClean="0"/>
          </a:p>
        </p:txBody>
      </p:sp>
      <p:pic>
        <p:nvPicPr>
          <p:cNvPr id="1434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28800"/>
            <a:ext cx="1700213" cy="215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4344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343400"/>
            <a:ext cx="1131887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3276600" y="365126"/>
            <a:ext cx="58674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Переключение на пониженную передачу» –  понятие, используемое для описания естественной реакции мозга при опасности. 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9332" name="Picture 4" descr="http://carnovato.ru/wp-content/uploads/2011/08/kak-polzovatsya-avtomaticheskoj-korobkoj-peredach-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962400"/>
            <a:ext cx="3429000" cy="2628901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9334" name="Picture 6" descr="http://system-sfinks.ru/wp-content/uploads/2013/10/motivator-fobii.jpg"/>
          <p:cNvPicPr>
            <a:picLocks noChangeAspect="1" noChangeArrowheads="1"/>
          </p:cNvPicPr>
          <p:nvPr/>
        </p:nvPicPr>
        <p:blipFill>
          <a:blip r:embed="rId4" cstate="print"/>
          <a:srcRect b="16651"/>
          <a:stretch>
            <a:fillRect/>
          </a:stretch>
        </p:blipFill>
        <p:spPr bwMode="auto">
          <a:xfrm>
            <a:off x="304800" y="685800"/>
            <a:ext cx="3048000" cy="2057400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304800" y="2438400"/>
            <a:ext cx="4352925" cy="2667000"/>
          </a:xfrm>
        </p:spPr>
        <p:txBody>
          <a:bodyPr>
            <a:normAutofit fontScale="90000"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За что отвечают эти части мозга</a:t>
            </a:r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?  </a:t>
            </a:r>
            <a:endParaRPr lang="en-US" sz="4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813" y="290022"/>
            <a:ext cx="4167187" cy="2859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362200"/>
            <a:ext cx="2365375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724400"/>
            <a:ext cx="1350962" cy="190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eft Arrow 3"/>
          <p:cNvSpPr/>
          <p:nvPr/>
        </p:nvSpPr>
        <p:spPr>
          <a:xfrm>
            <a:off x="1447800" y="0"/>
            <a:ext cx="381000" cy="609600"/>
          </a:xfrm>
          <a:prstGeom prst="leftArrow">
            <a:avLst>
              <a:gd name="adj1" fmla="val 56553"/>
              <a:gd name="adj2" fmla="val 63938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MS PGothic" pitchFamily="34" charset="-128"/>
              </a:rPr>
              <a:t>3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8801">
            <a:off x="50527" y="298723"/>
            <a:ext cx="1770063" cy="1309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81201" y="0"/>
            <a:ext cx="74676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r>
              <a:rPr lang="ru-RU" altLang="ja-JP" sz="3600" dirty="0" smtClean="0">
                <a:solidFill>
                  <a:srgbClr val="00FFFF"/>
                </a:solidFill>
                <a:effectLst/>
                <a:latin typeface="Times New Roman" pitchFamily="18" charset="0"/>
                <a:cs typeface="Times New Roman" pitchFamily="18" charset="0"/>
              </a:rPr>
              <a:t>Кора головного мозга </a:t>
            </a:r>
            <a:r>
              <a:rPr lang="ru-RU" altLang="ja-JP" sz="36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- серое вещество, отвечает за </a:t>
            </a:r>
            <a:r>
              <a:rPr lang="ru-RU" altLang="ja-JP" sz="3600" i="1" u="sng" dirty="0" smtClean="0">
                <a:effectLst/>
                <a:latin typeface="Times New Roman" pitchFamily="18" charset="0"/>
                <a:cs typeface="Times New Roman" pitchFamily="18" charset="0"/>
              </a:rPr>
              <a:t>принятие решений, силу воли,  интеллект, мышление. </a:t>
            </a:r>
            <a:r>
              <a:rPr lang="ru-RU" altLang="ja-JP" sz="3600" b="1" dirty="0" smtClean="0">
                <a:effectLst/>
                <a:latin typeface="Times New Roman" pitchFamily="18" charset="0"/>
                <a:cs typeface="Times New Roman" pitchFamily="18" charset="0"/>
              </a:rPr>
              <a:t>Передача 3.</a:t>
            </a:r>
            <a:endParaRPr lang="ru-RU" altLang="ja-JP" sz="3600" b="1" u="sng" dirty="0" smtClean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en-US" sz="3200" dirty="0">
              <a:solidFill>
                <a:schemeClr val="tx2"/>
              </a:solidFill>
              <a:effectLst>
                <a:outerShdw blurRad="38100" dist="38100" dir="2700000" algn="tl">
                  <a:srgbClr val="AF273E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Left Arrow 5"/>
          <p:cNvSpPr/>
          <p:nvPr/>
        </p:nvSpPr>
        <p:spPr>
          <a:xfrm>
            <a:off x="1371600" y="2743200"/>
            <a:ext cx="457200" cy="609600"/>
          </a:xfrm>
          <a:prstGeom prst="leftArrow">
            <a:avLst>
              <a:gd name="adj1" fmla="val 50000"/>
              <a:gd name="adj2" fmla="val 66009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dirty="0">
                <a:solidFill>
                  <a:schemeClr val="tx1"/>
                </a:solidFill>
              </a:rPr>
              <a:t>2</a:t>
            </a:r>
          </a:p>
        </p:txBody>
      </p:sp>
      <p:pic>
        <p:nvPicPr>
          <p:cNvPr id="1024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2362200"/>
            <a:ext cx="1789113" cy="206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81200" y="2667000"/>
            <a:ext cx="747712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dirty="0" err="1" smtClean="0">
                <a:solidFill>
                  <a:srgbClr val="00FFFF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Лимбический</a:t>
            </a:r>
            <a:r>
              <a:rPr lang="ru-RU" sz="3600" dirty="0" smtClean="0">
                <a:solidFill>
                  <a:srgbClr val="00FFFF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мозг,</a:t>
            </a:r>
            <a:r>
              <a:rPr lang="ru-RU" sz="3600" kern="100" dirty="0" smtClean="0">
                <a:latin typeface="Times New Roman"/>
                <a:ea typeface="Calibri"/>
              </a:rPr>
              <a:t> о</a:t>
            </a:r>
            <a:r>
              <a:rPr lang="ru-RU" sz="3600" kern="100" dirty="0" smtClean="0">
                <a:latin typeface="Times New Roman"/>
                <a:ea typeface="Calibri"/>
                <a:cs typeface="Times New Roman"/>
              </a:rPr>
              <a:t>твечает</a:t>
            </a:r>
            <a:r>
              <a:rPr lang="ru-RU" sz="3600" kern="100" dirty="0" smtClean="0">
                <a:latin typeface="Times New Roman"/>
                <a:ea typeface="Calibri"/>
              </a:rPr>
              <a:t> </a:t>
            </a:r>
            <a:r>
              <a:rPr lang="ru-RU" sz="3600" kern="100" dirty="0" smtClean="0">
                <a:latin typeface="Times New Roman"/>
                <a:ea typeface="Calibri"/>
                <a:cs typeface="Times New Roman"/>
              </a:rPr>
              <a:t>за</a:t>
            </a:r>
            <a:r>
              <a:rPr lang="ru-RU" sz="3600" kern="100" dirty="0" smtClean="0">
                <a:latin typeface="Times New Roman"/>
                <a:ea typeface="Calibri"/>
              </a:rPr>
              <a:t> </a:t>
            </a:r>
            <a:r>
              <a:rPr lang="ru-RU" sz="3600" i="1" u="sng" kern="100" dirty="0" smtClean="0">
                <a:latin typeface="Times New Roman"/>
                <a:ea typeface="Calibri"/>
                <a:cs typeface="Times New Roman"/>
              </a:rPr>
              <a:t>эмоции</a:t>
            </a:r>
            <a:r>
              <a:rPr lang="ru-RU" sz="3600" i="1" u="sng" kern="100" dirty="0" smtClean="0">
                <a:latin typeface="Times New Roman"/>
                <a:ea typeface="Calibri"/>
              </a:rPr>
              <a:t>. </a:t>
            </a:r>
            <a:r>
              <a:rPr lang="ru-RU" sz="3600" b="1" kern="100" dirty="0" smtClean="0">
                <a:latin typeface="Times New Roman"/>
                <a:ea typeface="Calibri"/>
              </a:rPr>
              <a:t>Передача 2.</a:t>
            </a:r>
            <a:endParaRPr lang="en-US" sz="3600" b="1" dirty="0">
              <a:solidFill>
                <a:srgbClr val="00FFFF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24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648200"/>
            <a:ext cx="1019175" cy="144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8" name="Left Arrow 7"/>
          <p:cNvSpPr/>
          <p:nvPr/>
        </p:nvSpPr>
        <p:spPr>
          <a:xfrm>
            <a:off x="1447800" y="4343400"/>
            <a:ext cx="381000" cy="762000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MS PGothic" pitchFamily="34" charset="-128"/>
              </a:rPr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28800" y="4343400"/>
            <a:ext cx="73152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r>
              <a:rPr lang="ru-RU" sz="3600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AF273E"/>
                  </a:outerShdw>
                </a:effectLst>
                <a:latin typeface="Times New Roman" pitchFamily="18" charset="0"/>
                <a:cs typeface="Times New Roman" pitchFamily="18" charset="0"/>
              </a:rPr>
              <a:t>Продолговатый мозг </a:t>
            </a:r>
            <a:r>
              <a:rPr lang="ru-RU" sz="3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latin typeface="Times New Roman" pitchFamily="18" charset="0"/>
                <a:cs typeface="Times New Roman" pitchFamily="18" charset="0"/>
              </a:rPr>
              <a:t>– основание, ствол мозга, отвечает за </a:t>
            </a:r>
            <a:r>
              <a:rPr lang="ru-RU" sz="3600" i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latin typeface="Times New Roman" pitchFamily="18" charset="0"/>
                <a:cs typeface="Times New Roman" pitchFamily="18" charset="0"/>
              </a:rPr>
              <a:t>инстинкты, рефлексы. </a:t>
            </a: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Передача 1.</a:t>
            </a:r>
            <a:endParaRPr lang="en-US" sz="3200" b="1" i="1" u="sng" dirty="0">
              <a:solidFill>
                <a:schemeClr val="tx2"/>
              </a:solidFill>
              <a:effectLst>
                <a:outerShdw blurRad="38100" dist="38100" dir="2700000" algn="tl">
                  <a:srgbClr val="AF273E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2655888"/>
            <a:ext cx="3657600" cy="379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4" name="Left Arrow 3"/>
          <p:cNvSpPr/>
          <p:nvPr/>
        </p:nvSpPr>
        <p:spPr>
          <a:xfrm>
            <a:off x="2971800" y="4114800"/>
            <a:ext cx="1662113" cy="744537"/>
          </a:xfrm>
          <a:prstGeom prst="leftArrow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3244850"/>
            <a:ext cx="39624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endParaRPr lang="en-US" sz="48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Передача 1</a:t>
            </a:r>
            <a:endParaRPr lang="en-US" sz="60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1000" y="533400"/>
            <a:ext cx="8458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latin typeface="Times New Roman" pitchFamily="18" charset="0"/>
                <a:cs typeface="Times New Roman" pitchFamily="18" charset="0"/>
              </a:rPr>
              <a:t>Подробнее о функциях</a:t>
            </a:r>
          </a:p>
          <a:p>
            <a:pPr algn="ctr"/>
            <a:r>
              <a:rPr lang="ru-RU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effectLst/>
              </a:rPr>
              <a:t>Пр</a:t>
            </a:r>
            <a:r>
              <a:rPr lang="en-US" sz="3600" dirty="0" err="1">
                <a:effectLst/>
              </a:rPr>
              <a:t>одолговатый</a:t>
            </a:r>
            <a:r>
              <a:rPr lang="en-US" sz="3600" dirty="0">
                <a:effectLst/>
              </a:rPr>
              <a:t> </a:t>
            </a:r>
            <a:r>
              <a:rPr lang="en-US" sz="3600" dirty="0" err="1">
                <a:effectLst/>
              </a:rPr>
              <a:t>мозг</a:t>
            </a:r>
            <a:r>
              <a:rPr lang="en-US" sz="3600" dirty="0">
                <a:effectLst/>
              </a:rPr>
              <a:t> </a:t>
            </a:r>
            <a:endParaRPr lang="en-US" sz="3600" b="1" dirty="0">
              <a:solidFill>
                <a:schemeClr val="tx2"/>
              </a:solidFill>
              <a:effectLst>
                <a:outerShdw blurRad="38100" dist="38100" dir="2700000" algn="tl">
                  <a:srgbClr val="AF273E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685" y="4495800"/>
            <a:ext cx="2036815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28600" y="1371600"/>
            <a:ext cx="8458200" cy="280076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r>
              <a:rPr lang="en-US" sz="4400" b="1" dirty="0" err="1" smtClean="0"/>
              <a:t>Если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бы</a:t>
            </a:r>
            <a:r>
              <a:rPr lang="ru-RU" sz="4400" b="1" dirty="0" smtClean="0"/>
              <a:t> человек имел </a:t>
            </a:r>
            <a:r>
              <a:rPr lang="en-US" sz="4400" b="1" dirty="0" err="1" smtClean="0"/>
              <a:t>только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эт</a:t>
            </a:r>
            <a:r>
              <a:rPr lang="ru-RU" sz="4400" b="1" dirty="0" smtClean="0"/>
              <a:t>у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часть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мозга</a:t>
            </a:r>
            <a:r>
              <a:rPr lang="en-US" sz="4400" b="1" dirty="0" smtClean="0"/>
              <a:t>, </a:t>
            </a:r>
            <a:r>
              <a:rPr lang="en-US" sz="4400" b="1" dirty="0" err="1" smtClean="0"/>
              <a:t>то</a:t>
            </a:r>
            <a:r>
              <a:rPr lang="en-US" sz="4400" b="1" dirty="0" smtClean="0"/>
              <a:t> </a:t>
            </a:r>
            <a:r>
              <a:rPr lang="ru-RU" sz="4400" b="1" dirty="0" smtClean="0"/>
              <a:t>он </a:t>
            </a:r>
            <a:r>
              <a:rPr lang="en-US" sz="4400" b="1" dirty="0" err="1" smtClean="0"/>
              <a:t>не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отличал</a:t>
            </a:r>
            <a:r>
              <a:rPr lang="ru-RU" sz="4400" b="1" dirty="0" err="1" smtClean="0"/>
              <a:t>ся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бы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от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животных</a:t>
            </a:r>
            <a:r>
              <a:rPr lang="en-US" sz="4400" b="1" dirty="0" smtClean="0"/>
              <a:t>.</a:t>
            </a:r>
            <a:endParaRPr lang="en-US" sz="4400" dirty="0">
              <a:solidFill>
                <a:schemeClr val="tx2"/>
              </a:solidFill>
              <a:effectLst>
                <a:outerShdw blurRad="38100" dist="38100" dir="2700000" algn="tl">
                  <a:srgbClr val="AF273E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2" name="Rectangle 8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677400" cy="5486400"/>
          </a:xfrm>
        </p:spPr>
        <p:txBody>
          <a:bodyPr>
            <a:noAutofit/>
          </a:bodyPr>
          <a:lstStyle/>
          <a:p>
            <a:pPr marL="0" indent="0">
              <a:buFontTx/>
              <a:buNone/>
              <a:defRPr/>
            </a:pPr>
            <a:r>
              <a:rPr lang="ru-RU" sz="3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Основные функции </a:t>
            </a:r>
            <a:r>
              <a:rPr lang="ru-RU" sz="3600" b="1" dirty="0"/>
              <a:t>п</a:t>
            </a:r>
            <a:r>
              <a:rPr lang="en-US" sz="3600" b="1" dirty="0" err="1" smtClean="0"/>
              <a:t>родолговат</a:t>
            </a:r>
            <a:r>
              <a:rPr lang="ru-RU" sz="3600" b="1" dirty="0" smtClean="0"/>
              <a:t>ого  </a:t>
            </a:r>
            <a:r>
              <a:rPr lang="en-US" sz="3600" b="1" dirty="0" err="1" smtClean="0"/>
              <a:t>мозг</a:t>
            </a:r>
            <a:r>
              <a:rPr lang="ru-RU" sz="3600" b="1" dirty="0" smtClean="0"/>
              <a:t>а</a:t>
            </a:r>
            <a:endParaRPr lang="en-US" sz="36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/>
            <a:r>
              <a:rPr lang="en-US" sz="3600" dirty="0" err="1" smtClean="0"/>
              <a:t>Сердцебиение</a:t>
            </a:r>
            <a:endParaRPr lang="ru-RU" sz="3600" dirty="0" smtClean="0"/>
          </a:p>
          <a:p>
            <a:pPr lvl="0"/>
            <a:r>
              <a:rPr lang="en-US" sz="3600" dirty="0" err="1" smtClean="0"/>
              <a:t>Дыхание</a:t>
            </a:r>
            <a:endParaRPr lang="ru-RU" sz="3600" dirty="0" smtClean="0"/>
          </a:p>
          <a:p>
            <a:pPr lvl="0"/>
            <a:r>
              <a:rPr lang="ru-RU" sz="3600" dirty="0" smtClean="0"/>
              <a:t>Инстинктивная реакция в чрезвычайных ситуациях (выброс адреналина) </a:t>
            </a:r>
          </a:p>
          <a:p>
            <a:pPr lvl="0"/>
            <a:r>
              <a:rPr lang="en-US" sz="3600" dirty="0" err="1" smtClean="0"/>
              <a:t>Поддержание</a:t>
            </a:r>
            <a:r>
              <a:rPr lang="en-US" sz="3600" dirty="0" smtClean="0"/>
              <a:t> </a:t>
            </a:r>
            <a:r>
              <a:rPr lang="ru-RU" sz="3600" dirty="0" smtClean="0"/>
              <a:t> </a:t>
            </a:r>
            <a:r>
              <a:rPr lang="en-US" sz="3600" dirty="0" err="1" smtClean="0"/>
              <a:t>температуры</a:t>
            </a:r>
            <a:r>
              <a:rPr lang="ru-RU" sz="3600" dirty="0" smtClean="0"/>
              <a:t> </a:t>
            </a:r>
            <a:r>
              <a:rPr lang="en-US" sz="3600" dirty="0" smtClean="0"/>
              <a:t> </a:t>
            </a:r>
            <a:r>
              <a:rPr lang="en-US" sz="3600" dirty="0" err="1" smtClean="0"/>
              <a:t>тела</a:t>
            </a:r>
            <a:endParaRPr lang="ru-RU" sz="3600" dirty="0" smtClean="0"/>
          </a:p>
          <a:p>
            <a:pPr lvl="0"/>
            <a:r>
              <a:rPr lang="ru-RU" sz="3600" dirty="0" smtClean="0"/>
              <a:t>Поддержание  равновесия  тела </a:t>
            </a:r>
          </a:p>
          <a:p>
            <a:pPr lvl="0"/>
            <a:r>
              <a:rPr lang="ru-RU" sz="3600" dirty="0" smtClean="0"/>
              <a:t>Сексуальные желания /физическое влечение</a:t>
            </a:r>
          </a:p>
          <a:p>
            <a:pPr lvl="0"/>
            <a:r>
              <a:rPr lang="ru-RU" sz="3600" dirty="0" smtClean="0"/>
              <a:t>Информирование мыслительной части мозга (коры головного мозга) с целью организации защитной системы в чрезвычайных    ситуациях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228600" y="762000"/>
            <a:ext cx="8001000" cy="358140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kern="1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3600" kern="100" dirty="0" err="1" smtClean="0">
                <a:latin typeface="Times New Roman"/>
                <a:ea typeface="Calibri"/>
                <a:cs typeface="Times New Roman"/>
              </a:rPr>
              <a:t>Разум</a:t>
            </a:r>
            <a:r>
              <a:rPr lang="en-US" sz="3600" kern="100" dirty="0" smtClean="0">
                <a:latin typeface="Times New Roman"/>
                <a:ea typeface="Calibri"/>
              </a:rPr>
              <a:t>, </a:t>
            </a:r>
            <a:r>
              <a:rPr lang="en-US" sz="3600" kern="100" dirty="0" err="1" smtClean="0">
                <a:latin typeface="Times New Roman"/>
                <a:ea typeface="Calibri"/>
                <a:cs typeface="Times New Roman"/>
              </a:rPr>
              <a:t>характер</a:t>
            </a:r>
            <a:r>
              <a:rPr lang="en-US" sz="3600" kern="100" dirty="0" smtClean="0">
                <a:latin typeface="Times New Roman"/>
                <a:ea typeface="Calibri"/>
              </a:rPr>
              <a:t>, </a:t>
            </a:r>
            <a:r>
              <a:rPr lang="en-US" sz="3600" kern="100" dirty="0" err="1" smtClean="0">
                <a:latin typeface="Times New Roman"/>
                <a:ea typeface="Calibri"/>
                <a:cs typeface="Times New Roman"/>
              </a:rPr>
              <a:t>личность</a:t>
            </a:r>
            <a:r>
              <a:rPr lang="en-US" sz="3600" kern="100" dirty="0" smtClean="0">
                <a:latin typeface="Times New Roman"/>
                <a:ea typeface="Calibri"/>
              </a:rPr>
              <a:t>.</a:t>
            </a:r>
            <a:r>
              <a:rPr lang="en-US" sz="3600" i="1" kern="100" dirty="0" smtClean="0">
                <a:latin typeface="Times New Roman"/>
                <a:ea typeface="Calibri"/>
              </a:rPr>
              <a:t> </a:t>
            </a:r>
            <a:r>
              <a:rPr lang="en-US" sz="3600" i="1" kern="100" dirty="0" err="1" smtClean="0">
                <a:latin typeface="Times New Roman"/>
                <a:ea typeface="Calibri"/>
                <a:cs typeface="Times New Roman"/>
              </a:rPr>
              <a:t>Том</a:t>
            </a:r>
            <a:r>
              <a:rPr lang="en-US" sz="3600" i="1" kern="100" dirty="0" smtClean="0">
                <a:latin typeface="Times New Roman"/>
                <a:ea typeface="Calibri"/>
              </a:rPr>
              <a:t> 1,</a:t>
            </a:r>
            <a:r>
              <a:rPr lang="en-US" sz="3600" i="1" kern="100" dirty="0" smtClean="0">
                <a:solidFill>
                  <a:srgbClr val="FF0000"/>
                </a:solidFill>
                <a:latin typeface="Times New Roman"/>
                <a:ea typeface="Calibri"/>
              </a:rPr>
              <a:t> </a:t>
            </a:r>
            <a:r>
              <a:rPr lang="en-US" sz="3600" kern="100" dirty="0" err="1" smtClean="0">
                <a:latin typeface="Times New Roman"/>
                <a:ea typeface="Calibri"/>
                <a:cs typeface="Times New Roman"/>
              </a:rPr>
              <a:t>глава</a:t>
            </a:r>
            <a:r>
              <a:rPr lang="en-US" sz="3600" kern="100" dirty="0" smtClean="0">
                <a:latin typeface="Times New Roman"/>
                <a:ea typeface="Calibri"/>
              </a:rPr>
              <a:t> 25</a:t>
            </a:r>
            <a:r>
              <a:rPr lang="ru-RU" sz="3600" kern="100" dirty="0" smtClean="0">
                <a:latin typeface="Times New Roman"/>
                <a:ea typeface="Calibri"/>
              </a:rPr>
              <a:t/>
            </a:r>
            <a:br>
              <a:rPr lang="ru-RU" sz="3600" kern="100" dirty="0" smtClean="0">
                <a:latin typeface="Times New Roman"/>
                <a:ea typeface="Calibri"/>
              </a:rPr>
            </a:br>
            <a:r>
              <a:rPr lang="ru-RU" sz="3600" kern="100" dirty="0" smtClean="0">
                <a:latin typeface="Times New Roman"/>
                <a:ea typeface="Calibri"/>
              </a:rPr>
              <a:t> </a:t>
            </a:r>
            <a:r>
              <a:rPr lang="en-US" sz="3600" kern="100" dirty="0" err="1" smtClean="0">
                <a:latin typeface="Times New Roman"/>
                <a:ea typeface="Calibri"/>
                <a:cs typeface="Times New Roman"/>
              </a:rPr>
              <a:t>Пасторское</a:t>
            </a:r>
            <a:r>
              <a:rPr lang="en-US" sz="3600" kern="100" dirty="0" smtClean="0">
                <a:latin typeface="Times New Roman"/>
                <a:ea typeface="Calibri"/>
              </a:rPr>
              <a:t> </a:t>
            </a:r>
            <a:r>
              <a:rPr lang="en-US" sz="3600" kern="100" dirty="0" err="1" smtClean="0">
                <a:latin typeface="Times New Roman"/>
                <a:ea typeface="Calibri"/>
                <a:cs typeface="Times New Roman"/>
              </a:rPr>
              <a:t>служение</a:t>
            </a:r>
            <a:r>
              <a:rPr lang="en-US" sz="3600" kern="100" dirty="0" smtClean="0">
                <a:latin typeface="Times New Roman"/>
                <a:ea typeface="Calibri"/>
              </a:rPr>
              <a:t>, </a:t>
            </a:r>
            <a:r>
              <a:rPr lang="en-US" sz="3600" kern="100" dirty="0" err="1" smtClean="0">
                <a:latin typeface="Times New Roman"/>
                <a:ea typeface="Calibri"/>
                <a:cs typeface="Times New Roman"/>
              </a:rPr>
              <a:t>глава</a:t>
            </a:r>
            <a:r>
              <a:rPr lang="en-US" sz="3600" kern="100" dirty="0" smtClean="0">
                <a:latin typeface="Times New Roman"/>
                <a:ea typeface="Calibri"/>
              </a:rPr>
              <a:t> 9</a:t>
            </a:r>
            <a:r>
              <a:rPr lang="ru-RU" sz="3600" kern="100" dirty="0" smtClean="0">
                <a:latin typeface="Times New Roman"/>
                <a:ea typeface="Calibri"/>
              </a:rPr>
              <a:t> – </a:t>
            </a:r>
            <a:r>
              <a:rPr lang="en-US" sz="3600" kern="100" dirty="0" smtClean="0">
                <a:latin typeface="Times New Roman"/>
                <a:ea typeface="Calibri"/>
              </a:rPr>
              <a:t> </a:t>
            </a:r>
            <a:r>
              <a:rPr lang="en-US" sz="3600" kern="100" dirty="0" smtClean="0">
                <a:latin typeface="Times New Roman"/>
                <a:ea typeface="Calibri"/>
                <a:cs typeface="Times New Roman"/>
              </a:rPr>
              <a:t>«</a:t>
            </a:r>
            <a:r>
              <a:rPr lang="en-US" sz="3600" kern="100" dirty="0" err="1" smtClean="0">
                <a:latin typeface="Times New Roman"/>
                <a:ea typeface="Calibri"/>
                <a:cs typeface="Times New Roman"/>
              </a:rPr>
              <a:t>Пасторская</a:t>
            </a:r>
            <a:r>
              <a:rPr lang="en-US" sz="3600" kern="100" dirty="0" smtClean="0">
                <a:latin typeface="Times New Roman"/>
                <a:ea typeface="Calibri"/>
              </a:rPr>
              <a:t> </a:t>
            </a:r>
            <a:r>
              <a:rPr lang="en-US" sz="3600" kern="100" dirty="0" err="1" smtClean="0">
                <a:latin typeface="Times New Roman"/>
                <a:ea typeface="Calibri"/>
                <a:cs typeface="Times New Roman"/>
              </a:rPr>
              <a:t>этика</a:t>
            </a:r>
            <a:r>
              <a:rPr lang="en-US" sz="3600" kern="100" dirty="0" smtClean="0">
                <a:latin typeface="Times New Roman"/>
                <a:ea typeface="Calibri"/>
                <a:cs typeface="Times New Roman"/>
              </a:rPr>
              <a:t>»</a:t>
            </a:r>
            <a:r>
              <a:rPr lang="en-US" sz="3600" kern="100" dirty="0" smtClean="0">
                <a:latin typeface="Times New Roman"/>
                <a:ea typeface="Calibri"/>
              </a:rPr>
              <a:t>) </a:t>
            </a:r>
            <a:r>
              <a:rPr lang="ru-RU" sz="3600" kern="100" dirty="0" smtClean="0">
                <a:latin typeface="Times New Roman"/>
                <a:ea typeface="Calibri"/>
              </a:rPr>
              <a:t/>
            </a:r>
            <a:br>
              <a:rPr lang="ru-RU" sz="3600" kern="100" dirty="0" smtClean="0">
                <a:latin typeface="Times New Roman"/>
                <a:ea typeface="Calibri"/>
              </a:rPr>
            </a:br>
            <a:r>
              <a:rPr lang="en-US" sz="3600" kern="100" dirty="0" err="1" smtClean="0">
                <a:latin typeface="Times New Roman"/>
                <a:ea typeface="Calibri"/>
                <a:cs typeface="Times New Roman"/>
              </a:rPr>
              <a:t>Разум</a:t>
            </a:r>
            <a:r>
              <a:rPr lang="en-US" sz="3600" kern="100" dirty="0" smtClean="0">
                <a:latin typeface="Times New Roman"/>
                <a:ea typeface="Calibri"/>
              </a:rPr>
              <a:t>, </a:t>
            </a:r>
            <a:r>
              <a:rPr lang="en-US" sz="3600" kern="100" dirty="0" err="1" smtClean="0">
                <a:latin typeface="Times New Roman"/>
                <a:ea typeface="Calibri"/>
                <a:cs typeface="Times New Roman"/>
              </a:rPr>
              <a:t>характер</a:t>
            </a:r>
            <a:r>
              <a:rPr lang="en-US" sz="3600" kern="100" dirty="0" smtClean="0">
                <a:latin typeface="Times New Roman"/>
                <a:ea typeface="Calibri"/>
              </a:rPr>
              <a:t>, </a:t>
            </a:r>
            <a:r>
              <a:rPr lang="en-US" sz="3600" kern="100" dirty="0" err="1" smtClean="0">
                <a:latin typeface="Times New Roman"/>
                <a:ea typeface="Calibri"/>
                <a:cs typeface="Times New Roman"/>
              </a:rPr>
              <a:t>личность</a:t>
            </a:r>
            <a:r>
              <a:rPr lang="en-US" sz="3600" kern="100" dirty="0" smtClean="0">
                <a:latin typeface="Times New Roman"/>
                <a:ea typeface="Calibri"/>
              </a:rPr>
              <a:t>.</a:t>
            </a:r>
            <a:r>
              <a:rPr lang="en-US" sz="3600" i="1" kern="100" dirty="0" smtClean="0">
                <a:latin typeface="Times New Roman"/>
                <a:ea typeface="Calibri"/>
              </a:rPr>
              <a:t> </a:t>
            </a:r>
            <a:r>
              <a:rPr lang="en-US" sz="3600" i="1" kern="100" dirty="0" err="1" smtClean="0">
                <a:latin typeface="Times New Roman"/>
                <a:ea typeface="Calibri"/>
                <a:cs typeface="Times New Roman"/>
              </a:rPr>
              <a:t>Том</a:t>
            </a:r>
            <a:r>
              <a:rPr lang="en-US" sz="3600" i="1" kern="100" dirty="0" smtClean="0">
                <a:latin typeface="Times New Roman"/>
                <a:ea typeface="Calibri"/>
              </a:rPr>
              <a:t> 1,</a:t>
            </a:r>
            <a:r>
              <a:rPr lang="en-US" sz="3600" i="1" kern="100" dirty="0" smtClean="0">
                <a:solidFill>
                  <a:srgbClr val="FF0000"/>
                </a:solidFill>
                <a:latin typeface="Times New Roman"/>
                <a:ea typeface="Calibri"/>
              </a:rPr>
              <a:t> </a:t>
            </a:r>
            <a:r>
              <a:rPr lang="en-US" sz="3600" kern="100" dirty="0" err="1" smtClean="0">
                <a:latin typeface="Times New Roman"/>
                <a:ea typeface="Calibri"/>
                <a:cs typeface="Times New Roman"/>
              </a:rPr>
              <a:t>глава</a:t>
            </a:r>
            <a:r>
              <a:rPr lang="en-US" sz="3600" kern="100" dirty="0" smtClean="0">
                <a:latin typeface="Times New Roman"/>
                <a:ea typeface="Calibri"/>
              </a:rPr>
              <a:t> 25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2946" name="Picture 2" descr="http://greatest-quotes.ru/images/author/c90313b54ac45da4056413d171a542db0425f6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4038600"/>
            <a:ext cx="2552700" cy="25527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862" y="4419600"/>
            <a:ext cx="2116138" cy="197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28600" y="609600"/>
            <a:ext cx="8458200" cy="2308324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r>
              <a:rPr lang="ru-RU" sz="4800" b="1" kern="100" dirty="0" err="1" smtClean="0">
                <a:latin typeface="Times New Roman"/>
                <a:ea typeface="Calibri"/>
                <a:cs typeface="Times New Roman"/>
              </a:rPr>
              <a:t>Е</a:t>
            </a:r>
            <a:r>
              <a:rPr lang="en-US" sz="4800" b="1" kern="100" dirty="0" err="1" smtClean="0">
                <a:latin typeface="Times New Roman"/>
                <a:ea typeface="Calibri"/>
                <a:cs typeface="Times New Roman"/>
              </a:rPr>
              <a:t>сли</a:t>
            </a:r>
            <a:r>
              <a:rPr lang="en-US" sz="4800" b="1" kern="100" dirty="0" smtClean="0">
                <a:latin typeface="Times New Roman"/>
                <a:ea typeface="Calibri"/>
              </a:rPr>
              <a:t> </a:t>
            </a:r>
            <a:r>
              <a:rPr lang="en-US" sz="4800" b="1" kern="100" dirty="0" err="1" smtClean="0">
                <a:latin typeface="Times New Roman"/>
                <a:ea typeface="Calibri"/>
                <a:cs typeface="Times New Roman"/>
              </a:rPr>
              <a:t>бы</a:t>
            </a:r>
            <a:r>
              <a:rPr lang="en-US" sz="4800" b="1" kern="100" dirty="0" smtClean="0">
                <a:latin typeface="Times New Roman"/>
                <a:ea typeface="Calibri"/>
              </a:rPr>
              <a:t> </a:t>
            </a:r>
            <a:r>
              <a:rPr lang="en-US" sz="4800" b="1" kern="100" dirty="0" smtClean="0">
                <a:latin typeface="Times New Roman"/>
                <a:ea typeface="Calibri"/>
                <a:cs typeface="Times New Roman"/>
              </a:rPr>
              <a:t>у</a:t>
            </a:r>
            <a:r>
              <a:rPr lang="en-US" sz="4800" b="1" kern="100" dirty="0" smtClean="0">
                <a:latin typeface="Times New Roman"/>
                <a:ea typeface="Calibri"/>
              </a:rPr>
              <a:t> </a:t>
            </a:r>
            <a:r>
              <a:rPr lang="en-US" sz="4800" b="1" kern="100" dirty="0" err="1" smtClean="0">
                <a:latin typeface="Times New Roman"/>
                <a:ea typeface="Calibri"/>
                <a:cs typeface="Times New Roman"/>
              </a:rPr>
              <a:t>нас</a:t>
            </a:r>
            <a:r>
              <a:rPr lang="en-US" sz="4800" b="1" kern="100" dirty="0" smtClean="0">
                <a:latin typeface="Times New Roman"/>
                <a:ea typeface="Calibri"/>
              </a:rPr>
              <a:t> </a:t>
            </a:r>
            <a:r>
              <a:rPr lang="en-US" sz="4800" b="1" kern="100" dirty="0" err="1" smtClean="0">
                <a:latin typeface="Times New Roman"/>
                <a:ea typeface="Calibri"/>
                <a:cs typeface="Times New Roman"/>
              </a:rPr>
              <a:t>был</a:t>
            </a:r>
            <a:r>
              <a:rPr lang="en-US" sz="4800" b="1" kern="100" dirty="0" smtClean="0">
                <a:latin typeface="Times New Roman"/>
                <a:ea typeface="Calibri"/>
              </a:rPr>
              <a:t> </a:t>
            </a:r>
            <a:r>
              <a:rPr lang="en-US" sz="4800" b="1" kern="100" dirty="0" err="1" smtClean="0">
                <a:latin typeface="Times New Roman"/>
                <a:ea typeface="Calibri"/>
                <a:cs typeface="Times New Roman"/>
              </a:rPr>
              <a:t>только</a:t>
            </a:r>
            <a:r>
              <a:rPr lang="ru-RU" sz="4800" b="1" kern="1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4800" b="1" kern="100" dirty="0" err="1" smtClean="0">
                <a:latin typeface="Times New Roman"/>
                <a:ea typeface="Calibri"/>
                <a:cs typeface="Times New Roman"/>
              </a:rPr>
              <a:t>продолговатый</a:t>
            </a:r>
            <a:r>
              <a:rPr lang="en-US" sz="4800" b="1" kern="100" dirty="0" smtClean="0">
                <a:latin typeface="Times New Roman"/>
                <a:ea typeface="Calibri"/>
              </a:rPr>
              <a:t> </a:t>
            </a:r>
            <a:r>
              <a:rPr lang="en-US" sz="4800" b="1" kern="100" dirty="0" err="1" smtClean="0">
                <a:latin typeface="Times New Roman"/>
                <a:ea typeface="Calibri"/>
                <a:cs typeface="Times New Roman"/>
              </a:rPr>
              <a:t>мозг</a:t>
            </a:r>
            <a:r>
              <a:rPr lang="ru-RU" sz="4800" b="1" kern="100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en-US" sz="4800" b="1" kern="100" dirty="0" err="1" smtClean="0">
                <a:latin typeface="Times New Roman"/>
                <a:ea typeface="Calibri"/>
                <a:cs typeface="Times New Roman"/>
              </a:rPr>
              <a:t>мы</a:t>
            </a:r>
            <a:r>
              <a:rPr lang="en-US" sz="4800" b="1" kern="100" dirty="0" smtClean="0">
                <a:latin typeface="Times New Roman"/>
                <a:ea typeface="Calibri"/>
              </a:rPr>
              <a:t> </a:t>
            </a:r>
            <a:r>
              <a:rPr lang="en-US" sz="4800" b="1" kern="100" dirty="0" err="1" smtClean="0">
                <a:latin typeface="Times New Roman"/>
                <a:ea typeface="Calibri"/>
                <a:cs typeface="Times New Roman"/>
              </a:rPr>
              <a:t>не</a:t>
            </a:r>
            <a:r>
              <a:rPr lang="en-US" sz="4800" b="1" kern="100" dirty="0" smtClean="0">
                <a:latin typeface="Times New Roman"/>
                <a:ea typeface="Calibri"/>
              </a:rPr>
              <a:t> </a:t>
            </a:r>
            <a:r>
              <a:rPr lang="en-US" sz="4800" b="1" kern="100" dirty="0" err="1" smtClean="0">
                <a:latin typeface="Times New Roman"/>
                <a:ea typeface="Calibri"/>
                <a:cs typeface="Times New Roman"/>
              </a:rPr>
              <a:t>отличались</a:t>
            </a:r>
            <a:r>
              <a:rPr lang="en-US" sz="4800" b="1" kern="100" dirty="0" smtClean="0">
                <a:latin typeface="Times New Roman"/>
                <a:ea typeface="Calibri"/>
              </a:rPr>
              <a:t> </a:t>
            </a:r>
            <a:r>
              <a:rPr lang="en-US" sz="4800" b="1" kern="100" dirty="0" err="1" smtClean="0">
                <a:latin typeface="Times New Roman"/>
                <a:ea typeface="Calibri"/>
                <a:cs typeface="Times New Roman"/>
              </a:rPr>
              <a:t>бы</a:t>
            </a:r>
            <a:r>
              <a:rPr lang="en-US" sz="4800" b="1" kern="100" dirty="0" smtClean="0">
                <a:latin typeface="Times New Roman"/>
                <a:ea typeface="Calibri"/>
              </a:rPr>
              <a:t> </a:t>
            </a:r>
            <a:r>
              <a:rPr lang="en-US" sz="4800" b="1" kern="100" dirty="0" err="1" smtClean="0">
                <a:latin typeface="Times New Roman"/>
                <a:ea typeface="Calibri"/>
                <a:cs typeface="Times New Roman"/>
              </a:rPr>
              <a:t>от</a:t>
            </a:r>
            <a:r>
              <a:rPr lang="en-US" sz="4800" b="1" kern="100" dirty="0" smtClean="0">
                <a:latin typeface="Times New Roman"/>
                <a:ea typeface="Calibri"/>
              </a:rPr>
              <a:t> </a:t>
            </a:r>
            <a:r>
              <a:rPr lang="en-US" sz="4800" b="1" kern="100" dirty="0" err="1" smtClean="0">
                <a:latin typeface="Times New Roman"/>
                <a:ea typeface="Calibri"/>
                <a:cs typeface="Times New Roman"/>
              </a:rPr>
              <a:t>животных</a:t>
            </a:r>
            <a:r>
              <a:rPr 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en-US" sz="4800" b="1" dirty="0">
              <a:solidFill>
                <a:schemeClr val="tx2"/>
              </a:solidFill>
              <a:effectLst>
                <a:outerShdw blurRad="38100" dist="38100" dir="2700000" algn="tl">
                  <a:srgbClr val="AF273E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eft Arrow 3"/>
          <p:cNvSpPr/>
          <p:nvPr/>
        </p:nvSpPr>
        <p:spPr>
          <a:xfrm>
            <a:off x="3124200" y="4114800"/>
            <a:ext cx="1662113" cy="744537"/>
          </a:xfrm>
          <a:prstGeom prst="leftArrow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3244850"/>
            <a:ext cx="39624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endParaRPr lang="en-US" sz="48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Передача 2</a:t>
            </a:r>
            <a:endParaRPr lang="en-US" sz="60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1000" y="533400"/>
            <a:ext cx="8458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latin typeface="Times New Roman" pitchFamily="18" charset="0"/>
                <a:cs typeface="Times New Roman" pitchFamily="18" charset="0"/>
              </a:rPr>
              <a:t>Подробнее о функциях</a:t>
            </a:r>
          </a:p>
          <a:p>
            <a:pPr algn="ctr"/>
            <a:r>
              <a:rPr lang="ru-RU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/>
              </a:rPr>
              <a:t>Лимбический</a:t>
            </a:r>
            <a:r>
              <a:rPr lang="en-US" sz="3600" dirty="0" smtClean="0">
                <a:effectLst/>
              </a:rPr>
              <a:t> </a:t>
            </a:r>
            <a:r>
              <a:rPr lang="en-US" sz="3600" dirty="0" err="1">
                <a:effectLst/>
              </a:rPr>
              <a:t>мозг</a:t>
            </a:r>
            <a:r>
              <a:rPr lang="en-US" sz="3600" dirty="0">
                <a:effectLst/>
              </a:rPr>
              <a:t> </a:t>
            </a:r>
            <a:endParaRPr lang="en-US" sz="3600" b="1" dirty="0">
              <a:solidFill>
                <a:schemeClr val="tx2"/>
              </a:solidFill>
              <a:effectLst>
                <a:outerShdw blurRad="38100" dist="38100" dir="2700000" algn="tl">
                  <a:srgbClr val="AF273E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640" y="2967367"/>
            <a:ext cx="2897040" cy="3339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52400" y="-304800"/>
            <a:ext cx="8839200" cy="206851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ru-RU" sz="4000" dirty="0" smtClean="0"/>
              <a:t> «</a:t>
            </a:r>
            <a:r>
              <a:rPr lang="ru-RU" sz="4000" dirty="0" smtClean="0"/>
              <a:t>Слова </a:t>
            </a:r>
            <a:r>
              <a:rPr lang="ru-RU" sz="4000" dirty="0" smtClean="0"/>
              <a:t>“информация” и “коммуникация</a:t>
            </a:r>
            <a:r>
              <a:rPr lang="ru-RU" sz="4000" dirty="0" smtClean="0"/>
              <a:t>” </a:t>
            </a:r>
            <a:r>
              <a:rPr lang="ru-RU" sz="4000" dirty="0" smtClean="0"/>
              <a:t>часто путают, считая их синонимами, но это разные понятия. Информация – это передаваемое сообщение, </a:t>
            </a:r>
            <a:br>
              <a:rPr lang="ru-RU" sz="4000" dirty="0" smtClean="0"/>
            </a:br>
            <a:r>
              <a:rPr lang="ru-RU" sz="4000" dirty="0" smtClean="0"/>
              <a:t>а коммуникация – это связь». </a:t>
            </a:r>
            <a:br>
              <a:rPr lang="ru-RU" sz="4000" dirty="0" smtClean="0"/>
            </a:br>
            <a:r>
              <a:rPr lang="ru-RU" sz="4000" dirty="0" smtClean="0"/>
              <a:t>         Американский журналист </a:t>
            </a:r>
            <a:br>
              <a:rPr lang="ru-RU" sz="4000" dirty="0" smtClean="0"/>
            </a:br>
            <a:r>
              <a:rPr lang="ru-RU" sz="4000" dirty="0" smtClean="0"/>
              <a:t>Сидни Дж. </a:t>
            </a:r>
            <a:r>
              <a:rPr lang="ru-RU" sz="4000" dirty="0" err="1" smtClean="0"/>
              <a:t>Хэррис</a:t>
            </a:r>
            <a:r>
              <a:rPr lang="ru-RU" sz="4000" dirty="0" smtClean="0"/>
              <a:t> </a:t>
            </a:r>
            <a:br>
              <a:rPr lang="ru-RU" sz="4000" dirty="0" smtClean="0"/>
            </a:b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11" descr="http://img.gawkerassets.com/img/18kxmklzt9m0cjpg/ku-xlarg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267200"/>
            <a:ext cx="3962400" cy="2411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2" name="Rectangle 8"/>
          <p:cNvSpPr>
            <a:spLocks noGrp="1" noChangeArrowheads="1"/>
          </p:cNvSpPr>
          <p:nvPr>
            <p:ph idx="1"/>
          </p:nvPr>
        </p:nvSpPr>
        <p:spPr>
          <a:xfrm>
            <a:off x="0" y="228600"/>
            <a:ext cx="9372600" cy="66294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Центр боли и наслаждения.  </a:t>
            </a:r>
          </a:p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Зависимое поведение. </a:t>
            </a:r>
          </a:p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Чрезвычайно чувствительные стрессоры. </a:t>
            </a:r>
          </a:p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Память о поведении, которое оставило как приятный, так и неприятный опыт.  </a:t>
            </a:r>
          </a:p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Взаимная привязанность матери и ребенка, супругов, родственников, друзей.</a:t>
            </a:r>
          </a:p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Ценностные суждения, влияющие  на наше поведение.  </a:t>
            </a:r>
          </a:p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Эмоции, такие как страх, гнев и т.д. </a:t>
            </a:r>
            <a:endParaRPr lang="en-US" dirty="0">
              <a:latin typeface="Times New Roman" charset="0"/>
              <a:ea typeface="ＭＳ Ｐゴシック" charset="0"/>
              <a:cs typeface="Times New Roman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89280">
            <a:off x="0" y="2667000"/>
            <a:ext cx="3900487" cy="2807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57838" y="4267200"/>
            <a:ext cx="358616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r>
              <a:rPr lang="ru-RU" sz="5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Передача 3</a:t>
            </a:r>
            <a:endParaRPr lang="en-US" sz="54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228600"/>
            <a:ext cx="8763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Функции мыслительной части мозга </a:t>
            </a:r>
            <a:endParaRPr lang="en-US" sz="44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" name="Left Arrow 3"/>
          <p:cNvSpPr/>
          <p:nvPr/>
        </p:nvSpPr>
        <p:spPr>
          <a:xfrm>
            <a:off x="3657600" y="4343400"/>
            <a:ext cx="1524000" cy="744537"/>
          </a:xfrm>
          <a:prstGeom prst="leftArrow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2" name="Rectangle 8"/>
          <p:cNvSpPr>
            <a:spLocks noGrp="1" noChangeArrowheads="1"/>
          </p:cNvSpPr>
          <p:nvPr>
            <p:ph idx="1"/>
          </p:nvPr>
        </p:nvSpPr>
        <p:spPr>
          <a:xfrm>
            <a:off x="0" y="76200"/>
            <a:ext cx="8991600" cy="6096000"/>
          </a:xfrm>
        </p:spPr>
        <p:txBody>
          <a:bodyPr>
            <a:normAutofit fontScale="92500" lnSpcReduction="20000"/>
          </a:bodyPr>
          <a:lstStyle/>
          <a:p>
            <a:pPr marL="342900" lvl="0" indent="-342900">
              <a:buClr>
                <a:srgbClr val="000000"/>
              </a:buClr>
              <a:buSzPts val="12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ru-RU" sz="4300" dirty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4300" kern="100" dirty="0" smtClean="0">
                <a:latin typeface="Times New Roman"/>
                <a:ea typeface="Calibri"/>
                <a:cs typeface="Times New Roman"/>
              </a:rPr>
              <a:t>Эта часть мозга отвечает за способность выбора. </a:t>
            </a:r>
            <a:endParaRPr lang="ru-RU" sz="4300" kern="100" dirty="0" smtClean="0">
              <a:latin typeface="Batang"/>
              <a:ea typeface="Calibri"/>
              <a:cs typeface="Times New Roman"/>
            </a:endParaRPr>
          </a:p>
          <a:p>
            <a:pPr marL="342900" lvl="0" indent="-342900">
              <a:buClr>
                <a:srgbClr val="000000"/>
              </a:buClr>
              <a:buSzPts val="12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ru-RU" sz="4300" kern="100" dirty="0" smtClean="0">
                <a:latin typeface="Times New Roman"/>
                <a:ea typeface="Calibri"/>
                <a:cs typeface="Times New Roman"/>
              </a:rPr>
              <a:t>Она помогает оценивать наши действия.</a:t>
            </a:r>
            <a:endParaRPr lang="ru-RU" sz="4300" kern="100" dirty="0" smtClean="0">
              <a:latin typeface="Batang"/>
              <a:ea typeface="Calibri"/>
              <a:cs typeface="Times New Roman"/>
            </a:endParaRPr>
          </a:p>
          <a:p>
            <a:pPr marL="342900" lvl="0" indent="-342900">
              <a:buClr>
                <a:srgbClr val="000000"/>
              </a:buClr>
              <a:buSzPts val="12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ru-RU" sz="4300" kern="100" dirty="0" smtClean="0">
                <a:latin typeface="Times New Roman"/>
                <a:ea typeface="Calibri"/>
                <a:cs typeface="Times New Roman"/>
              </a:rPr>
              <a:t>Она помогает намечать цели и строить планы. </a:t>
            </a:r>
            <a:endParaRPr lang="ru-RU" sz="4300" kern="100" dirty="0" smtClean="0">
              <a:latin typeface="Batang"/>
              <a:ea typeface="Calibri"/>
              <a:cs typeface="Times New Roman"/>
            </a:endParaRPr>
          </a:p>
          <a:p>
            <a:pPr marL="342900" lvl="0" indent="-342900">
              <a:buClr>
                <a:srgbClr val="000000"/>
              </a:buClr>
              <a:buSzPts val="12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ru-RU" sz="4300" kern="100" dirty="0" smtClean="0">
                <a:latin typeface="Times New Roman"/>
                <a:ea typeface="Calibri"/>
                <a:cs typeface="Times New Roman"/>
              </a:rPr>
              <a:t>Она помогает фокусировать и концентрировать внимание. </a:t>
            </a:r>
            <a:endParaRPr lang="ru-RU" sz="4300" kern="100" dirty="0" smtClean="0">
              <a:latin typeface="Batang"/>
              <a:ea typeface="Calibri"/>
              <a:cs typeface="Times New Roman"/>
            </a:endParaRPr>
          </a:p>
          <a:p>
            <a:pPr marL="342900" lvl="0" indent="-342900">
              <a:buClr>
                <a:srgbClr val="000000"/>
              </a:buClr>
              <a:buSzPts val="12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US" sz="4300" kern="100" dirty="0" err="1" smtClean="0">
                <a:latin typeface="Times New Roman"/>
                <a:ea typeface="Calibri"/>
                <a:cs typeface="Times New Roman"/>
              </a:rPr>
              <a:t>Он</a:t>
            </a:r>
            <a:r>
              <a:rPr lang="ru-RU" sz="4300" kern="100" dirty="0" smtClean="0">
                <a:latin typeface="Times New Roman"/>
                <a:ea typeface="Calibri"/>
                <a:cs typeface="Times New Roman"/>
              </a:rPr>
              <a:t>а </a:t>
            </a:r>
            <a:r>
              <a:rPr lang="en-US" sz="4300" kern="100" dirty="0" err="1" smtClean="0">
                <a:latin typeface="Times New Roman"/>
                <a:ea typeface="Calibri"/>
                <a:cs typeface="Times New Roman"/>
              </a:rPr>
              <a:t>отвечает</a:t>
            </a:r>
            <a:r>
              <a:rPr lang="en-US" sz="4300" kern="1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4300" kern="100" dirty="0" err="1" smtClean="0">
                <a:latin typeface="Times New Roman"/>
                <a:ea typeface="Calibri"/>
                <a:cs typeface="Times New Roman"/>
              </a:rPr>
              <a:t>за</a:t>
            </a:r>
            <a:r>
              <a:rPr lang="en-US" sz="4300" kern="1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4300" kern="100" dirty="0" err="1" smtClean="0">
                <a:latin typeface="Times New Roman"/>
                <a:ea typeface="Calibri"/>
                <a:cs typeface="Times New Roman"/>
              </a:rPr>
              <a:t>эмоции</a:t>
            </a:r>
            <a:r>
              <a:rPr lang="en-US" sz="4300" kern="100" dirty="0" smtClean="0">
                <a:latin typeface="Times New Roman"/>
                <a:ea typeface="Calibri"/>
                <a:cs typeface="Times New Roman"/>
              </a:rPr>
              <a:t>.</a:t>
            </a:r>
            <a:endParaRPr lang="ru-RU" sz="4300" kern="100" dirty="0" smtClean="0">
              <a:latin typeface="Batang"/>
              <a:ea typeface="Calibri"/>
              <a:cs typeface="Times New Roman"/>
            </a:endParaRPr>
          </a:p>
          <a:p>
            <a:pPr marL="342900" lvl="0" indent="-342900">
              <a:buClr>
                <a:srgbClr val="000000"/>
              </a:buClr>
              <a:buSzPts val="12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ru-RU" sz="4300" kern="100" dirty="0" smtClean="0">
                <a:latin typeface="Times New Roman"/>
                <a:ea typeface="Calibri"/>
                <a:cs typeface="Times New Roman"/>
              </a:rPr>
              <a:t>Пробуждает совесть. </a:t>
            </a:r>
            <a:endParaRPr lang="ru-RU" sz="4300" kern="100" dirty="0" smtClean="0">
              <a:latin typeface="Batang"/>
              <a:ea typeface="Calibri"/>
              <a:cs typeface="Times New Roman"/>
            </a:endParaRPr>
          </a:p>
          <a:p>
            <a:pPr marL="342900" lvl="0" indent="-342900">
              <a:buClr>
                <a:srgbClr val="000000"/>
              </a:buClr>
              <a:buSzPts val="12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ru-RU" sz="4300" kern="100" dirty="0" smtClean="0">
                <a:latin typeface="Times New Roman"/>
                <a:ea typeface="Calibri"/>
                <a:cs typeface="Times New Roman"/>
              </a:rPr>
              <a:t>Эта часть мозга различает позитивное и негативное. </a:t>
            </a:r>
            <a:endParaRPr lang="ru-RU" sz="4300" kern="100" dirty="0" smtClean="0">
              <a:latin typeface="Batang"/>
              <a:ea typeface="Calibri"/>
              <a:cs typeface="Times New Roman"/>
            </a:endParaRPr>
          </a:p>
          <a:p>
            <a:pPr>
              <a:defRPr/>
            </a:pPr>
            <a:endParaRPr lang="ru-RU" sz="4000" dirty="0" smtClean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7586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724" y="2971800"/>
            <a:ext cx="1752926" cy="1914069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9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9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9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9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8915400" cy="3124200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ru-RU" sz="4800" b="1" kern="100" dirty="0" smtClean="0">
                <a:latin typeface="Times New Roman"/>
                <a:ea typeface="Calibri"/>
              </a:rPr>
              <a:t>1 </a:t>
            </a:r>
            <a:r>
              <a:rPr lang="ru-RU" sz="4800" b="1" kern="100" dirty="0" smtClean="0">
                <a:latin typeface="Times New Roman"/>
                <a:ea typeface="Calibri"/>
                <a:cs typeface="Times New Roman"/>
              </a:rPr>
              <a:t>передача</a:t>
            </a:r>
            <a:r>
              <a:rPr lang="ru-RU" sz="4800" b="1" kern="100" dirty="0" smtClean="0">
                <a:latin typeface="Times New Roman"/>
                <a:ea typeface="Calibri"/>
              </a:rPr>
              <a:t> </a:t>
            </a:r>
            <a:r>
              <a:rPr lang="ru-RU" sz="4800" b="1" kern="100" dirty="0" smtClean="0">
                <a:latin typeface="Times New Roman"/>
                <a:ea typeface="Calibri"/>
                <a:cs typeface="Times New Roman"/>
              </a:rPr>
              <a:t>в</a:t>
            </a:r>
            <a:r>
              <a:rPr lang="ru-RU" sz="4800" b="1" kern="100" dirty="0" smtClean="0">
                <a:latin typeface="Times New Roman"/>
                <a:ea typeface="Calibri"/>
              </a:rPr>
              <a:t> </a:t>
            </a:r>
            <a:r>
              <a:rPr lang="ru-RU" sz="4800" b="1" kern="100" dirty="0" smtClean="0">
                <a:latin typeface="Times New Roman"/>
                <a:ea typeface="Calibri"/>
                <a:cs typeface="Times New Roman"/>
              </a:rPr>
              <a:t>условиях</a:t>
            </a:r>
            <a:r>
              <a:rPr lang="ru-RU" sz="4800" b="1" kern="100" dirty="0" smtClean="0">
                <a:latin typeface="Times New Roman"/>
                <a:ea typeface="Calibri"/>
              </a:rPr>
              <a:t> </a:t>
            </a:r>
            <a:r>
              <a:rPr lang="ru-RU" sz="4800" b="1" kern="100" dirty="0" smtClean="0">
                <a:latin typeface="Times New Roman"/>
                <a:ea typeface="Calibri"/>
                <a:cs typeface="Times New Roman"/>
              </a:rPr>
              <a:t>затрудненного</a:t>
            </a:r>
            <a:r>
              <a:rPr lang="ru-RU" sz="4800" b="1" kern="100" dirty="0" smtClean="0">
                <a:latin typeface="Times New Roman"/>
                <a:ea typeface="Calibri"/>
              </a:rPr>
              <a:t> </a:t>
            </a:r>
            <a:r>
              <a:rPr lang="ru-RU" sz="4800" b="1" kern="100" dirty="0" smtClean="0">
                <a:latin typeface="Times New Roman"/>
                <a:ea typeface="Calibri"/>
                <a:cs typeface="Times New Roman"/>
              </a:rPr>
              <a:t>движения – двигатель может заглохнуть, машина </a:t>
            </a:r>
            <a:r>
              <a:rPr lang="ru-RU" sz="4800" b="1" kern="100" dirty="0" smtClean="0">
                <a:latin typeface="Times New Roman"/>
                <a:ea typeface="Calibri"/>
                <a:cs typeface="Times New Roman"/>
              </a:rPr>
              <a:t>остановится</a:t>
            </a:r>
            <a:r>
              <a:rPr lang="ru-RU" sz="4800" b="1" kern="100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pPr marL="0" indent="0" algn="ctr">
              <a:buNone/>
              <a:defRPr/>
            </a:pPr>
            <a:endParaRPr lang="en-US" sz="4800" b="1" dirty="0">
              <a:solidFill>
                <a:schemeClr val="tx2"/>
              </a:solidFill>
              <a:latin typeface="Times New Roman" charset="0"/>
              <a:ea typeface="ＭＳ Ｐゴシック" charset="0"/>
              <a:cs typeface="Times New Roman" charset="0"/>
            </a:endParaRPr>
          </a:p>
        </p:txBody>
      </p:sp>
      <p:pic>
        <p:nvPicPr>
          <p:cNvPr id="7373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657600"/>
            <a:ext cx="58674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idx="1"/>
          </p:nvPr>
        </p:nvSpPr>
        <p:spPr>
          <a:xfrm>
            <a:off x="-381000" y="0"/>
            <a:ext cx="9525000" cy="3124200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  <a:tabLst>
                <a:tab pos="342900" algn="l"/>
              </a:tabLst>
            </a:pPr>
            <a:r>
              <a:rPr lang="ru-RU" sz="19200" b="1" kern="100" dirty="0" smtClean="0">
                <a:latin typeface="Times New Roman" pitchFamily="18" charset="0"/>
                <a:ea typeface="Calibri"/>
                <a:cs typeface="Times New Roman" pitchFamily="18" charset="0"/>
              </a:rPr>
              <a:t> Когда мозг ощущает угрозу, «дорожные условия» изменяются, мозг </a:t>
            </a:r>
            <a:r>
              <a:rPr lang="ru-RU" sz="19200" b="1" kern="100" dirty="0" smtClean="0">
                <a:latin typeface="Times New Roman" pitchFamily="18" charset="0"/>
                <a:ea typeface="Calibri"/>
                <a:cs typeface="Times New Roman" pitchFamily="18" charset="0"/>
              </a:rPr>
              <a:t>испытывает </a:t>
            </a:r>
            <a:r>
              <a:rPr lang="ru-RU" sz="19200" b="1" kern="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большую нагрузку, а его функции нарушаются. И если мозг остается в области «пониженной передачи» дольше, чем </a:t>
            </a:r>
            <a:r>
              <a:rPr lang="ru-RU" sz="19200" b="1" kern="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следует, </a:t>
            </a:r>
            <a:r>
              <a:rPr lang="ru-RU" sz="19200" b="1" kern="100" dirty="0" smtClean="0">
                <a:latin typeface="Times New Roman" pitchFamily="18" charset="0"/>
                <a:ea typeface="Calibri"/>
                <a:cs typeface="Times New Roman" pitchFamily="18" charset="0"/>
              </a:rPr>
              <a:t>это </a:t>
            </a:r>
            <a:r>
              <a:rPr lang="ru-RU" sz="19200" b="1" kern="100" dirty="0" smtClean="0">
                <a:latin typeface="Times New Roman" pitchFamily="18" charset="0"/>
                <a:ea typeface="Calibri"/>
                <a:cs typeface="Times New Roman" pitchFamily="18" charset="0"/>
              </a:rPr>
              <a:t>негативно влияет </a:t>
            </a:r>
            <a:r>
              <a:rPr lang="ru-RU" sz="19200" b="1" kern="100" dirty="0" smtClean="0">
                <a:latin typeface="Times New Roman" pitchFamily="18" charset="0"/>
                <a:ea typeface="Calibri"/>
                <a:cs typeface="Times New Roman" pitchFamily="18" charset="0"/>
              </a:rPr>
              <a:t>на формирование </a:t>
            </a:r>
          </a:p>
          <a:p>
            <a:pPr algn="ctr">
              <a:buNone/>
              <a:tabLst>
                <a:tab pos="342900" algn="l"/>
              </a:tabLst>
            </a:pPr>
            <a:r>
              <a:rPr lang="ru-RU" sz="19200" b="1" kern="100" dirty="0" smtClean="0">
                <a:latin typeface="Times New Roman" pitchFamily="18" charset="0"/>
                <a:ea typeface="Calibri"/>
                <a:cs typeface="Times New Roman" pitchFamily="18" charset="0"/>
              </a:rPr>
              <a:t>личности </a:t>
            </a:r>
          </a:p>
          <a:p>
            <a:pPr algn="ctr">
              <a:buNone/>
              <a:tabLst>
                <a:tab pos="342900" algn="l"/>
              </a:tabLst>
            </a:pPr>
            <a:r>
              <a:rPr lang="ru-RU" sz="19200" b="1" kern="100" dirty="0" smtClean="0">
                <a:latin typeface="Times New Roman" pitchFamily="18" charset="0"/>
                <a:ea typeface="Calibri"/>
                <a:cs typeface="Times New Roman" pitchFamily="18" charset="0"/>
              </a:rPr>
              <a:t>человека. </a:t>
            </a:r>
            <a:endParaRPr lang="ru-RU" sz="19200" b="1" kern="1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  <a:defRPr/>
            </a:pPr>
            <a:endParaRPr lang="en-US" sz="4800" b="1" dirty="0">
              <a:solidFill>
                <a:schemeClr val="tx2"/>
              </a:solidFill>
              <a:latin typeface="Times New Roman" charset="0"/>
              <a:ea typeface="ＭＳ Ｐゴシック" charset="0"/>
              <a:cs typeface="Times New Roman" charset="0"/>
            </a:endParaRPr>
          </a:p>
        </p:txBody>
      </p:sp>
      <p:pic>
        <p:nvPicPr>
          <p:cNvPr id="2050" name="Picture 2" descr="http://psydom.ru/images/sized/images/uploads/formirovanie-lichnosti-250x2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4476750"/>
            <a:ext cx="2381250" cy="238125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" name="Picture 2" descr="http://psydom.ru/images/sized/images/uploads/formirovanie-lichnosti-250x2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85800" y="4553564"/>
            <a:ext cx="2286000" cy="2304435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228600" y="365126"/>
            <a:ext cx="86868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/>
              <a:t>Где </a:t>
            </a:r>
            <a:r>
              <a:rPr lang="ru-RU" sz="5400" b="1" dirty="0"/>
              <a:t>в изложенной </a:t>
            </a:r>
            <a:r>
              <a:rPr lang="ru-RU" sz="5400" b="1" dirty="0" smtClean="0"/>
              <a:t>информации </a:t>
            </a:r>
            <a:r>
              <a:rPr lang="ru-RU" sz="5400" b="1" dirty="0"/>
              <a:t>говорится </a:t>
            </a:r>
            <a:r>
              <a:rPr lang="ru-RU" sz="5400" b="1" dirty="0" smtClean="0"/>
              <a:t>о взаимоотношениях </a:t>
            </a:r>
            <a:r>
              <a:rPr lang="ru-RU" sz="5400" b="1" dirty="0"/>
              <a:t>с детьми?</a:t>
            </a:r>
            <a:endParaRPr lang="ru-RU" sz="5400" dirty="0"/>
          </a:p>
        </p:txBody>
      </p:sp>
      <p:pic>
        <p:nvPicPr>
          <p:cNvPr id="7168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572000"/>
            <a:ext cx="3048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3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95800"/>
            <a:ext cx="31242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2" name="Rectangle 8"/>
          <p:cNvSpPr>
            <a:spLocks noGrp="1" noChangeArrowheads="1"/>
          </p:cNvSpPr>
          <p:nvPr>
            <p:ph idx="1"/>
          </p:nvPr>
        </p:nvSpPr>
        <p:spPr>
          <a:xfrm>
            <a:off x="0" y="-152400"/>
            <a:ext cx="9296400" cy="7010400"/>
          </a:xfrm>
        </p:spPr>
        <p:txBody>
          <a:bodyPr>
            <a:noAutofit/>
          </a:bodyPr>
          <a:lstStyle/>
          <a:p>
            <a:pPr marL="0" indent="0" algn="ctr">
              <a:buFontTx/>
              <a:buNone/>
              <a:defRPr/>
            </a:pPr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Факторы</a:t>
            </a:r>
            <a:r>
              <a:rPr lang="ru-RU" sz="4000" dirty="0">
                <a:solidFill>
                  <a:schemeClr val="tx2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, </a:t>
            </a:r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переключающие мозг на «пониженную  передачу»:</a:t>
            </a:r>
            <a:endParaRPr lang="en-US" sz="4000" dirty="0">
              <a:solidFill>
                <a:schemeClr val="tx2"/>
              </a:solidFill>
              <a:latin typeface="Times New Roman" pitchFamily="18" charset="0"/>
              <a:ea typeface="ＭＳ Ｐゴシック" charset="0"/>
              <a:cs typeface="Times New Roman" pitchFamily="18" charset="0"/>
            </a:endParaRPr>
          </a:p>
          <a:p>
            <a:pPr lvl="0"/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Стресс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Страх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Травма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Кризис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Крики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ругань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Противостояние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Несправедливое отношение: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“Я выбью эту дурь из тебя”, “И в кого ты такой уродился!”</a:t>
            </a:r>
            <a:endParaRPr lang="en-US" sz="4000" dirty="0">
              <a:solidFill>
                <a:schemeClr val="tx2"/>
              </a:solidFill>
              <a:latin typeface="Times New Roman" pitchFamily="18" charset="0"/>
              <a:ea typeface="ＭＳ Ｐゴシック" charset="0"/>
              <a:cs typeface="Times New Roman" pitchFamily="18" charset="0"/>
            </a:endParaRPr>
          </a:p>
        </p:txBody>
      </p:sp>
      <p:pic>
        <p:nvPicPr>
          <p:cNvPr id="77826" name="Picture 2" descr="http://bayviewbaptist.org/clientimages/21617/parent-child-yellingbehaviorproblems_full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676400"/>
            <a:ext cx="2971800" cy="2751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9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9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9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9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9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9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533400"/>
            <a:ext cx="7924800" cy="5257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Насмешки, презрение, унижение  </a:t>
            </a:r>
          </a:p>
          <a:p>
            <a:pPr>
              <a:buFont typeface="Wingdings" pitchFamily="2" charset="2"/>
              <a:buChar char="q"/>
            </a:pPr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Наказание под видом дисциплины</a:t>
            </a:r>
          </a:p>
          <a:p>
            <a:pPr>
              <a:buFont typeface="Wingdings" pitchFamily="2" charset="2"/>
              <a:buChar char="q"/>
            </a:pPr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Просмотр фильмов ужасов и  </a:t>
            </a:r>
          </a:p>
          <a:p>
            <a:pPr>
              <a:buNone/>
            </a:pPr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мультфильмов со сценами насилия</a:t>
            </a:r>
          </a:p>
          <a:p>
            <a:pPr>
              <a:buFont typeface="Wingdings" pitchFamily="2" charset="2"/>
              <a:buChar char="q"/>
            </a:pPr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Сцены ссор и драк родителей  </a:t>
            </a:r>
          </a:p>
          <a:p>
            <a:pPr>
              <a:buFont typeface="Wingdings" pitchFamily="2" charset="2"/>
              <a:buChar char="q"/>
            </a:pPr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Постоянные издевательства сильных детей над слабыми дома или в школе </a:t>
            </a:r>
            <a:endParaRPr lang="ru-RU" sz="3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987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724400"/>
            <a:ext cx="1949450" cy="190500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5" name="Picture 2" descr="https://encrypted-tbn2.gstatic.com/images?q=tbn:ANd9GcRRkBIgkyjZ5L_Uhut9To7vLP0wB568v9-eGNByzm5d9eaBBnux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5338604"/>
            <a:ext cx="1905000" cy="1519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575" r="5227" b="26471"/>
          <a:stretch>
            <a:fillRect/>
          </a:stretch>
        </p:blipFill>
        <p:spPr bwMode="auto">
          <a:xfrm>
            <a:off x="3285744" y="5105400"/>
            <a:ext cx="2048256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304800"/>
            <a:ext cx="9118600" cy="5943600"/>
          </a:xfrm>
        </p:spPr>
        <p:txBody>
          <a:bodyPr/>
          <a:lstStyle/>
          <a:p>
            <a:pPr marL="0" indent="0" algn="ctr">
              <a:spcBef>
                <a:spcPts val="600"/>
              </a:spcBef>
              <a:buFontTx/>
              <a:buNone/>
              <a:defRPr/>
            </a:pPr>
            <a:r>
              <a:rPr lang="ru-RU" sz="5400" dirty="0" smtClean="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rPr>
              <a:t>Негативные последствия «пониженной </a:t>
            </a:r>
            <a:r>
              <a:rPr lang="ru-RU" sz="5400" dirty="0" smtClean="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rPr>
              <a:t>передачи»</a:t>
            </a:r>
          </a:p>
          <a:p>
            <a:pPr marL="0" indent="0" algn="ctr">
              <a:spcBef>
                <a:spcPts val="600"/>
              </a:spcBef>
              <a:buFontTx/>
              <a:buNone/>
              <a:defRPr/>
            </a:pPr>
            <a:r>
              <a:rPr lang="ru-RU" sz="5400" dirty="0" smtClean="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rPr>
              <a:t>у </a:t>
            </a:r>
            <a:r>
              <a:rPr lang="ru-RU" sz="5400" dirty="0" smtClean="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rPr>
              <a:t>детей</a:t>
            </a:r>
            <a:endParaRPr lang="en-US" sz="5400" dirty="0">
              <a:solidFill>
                <a:schemeClr val="tx2"/>
              </a:solidFill>
              <a:latin typeface="Times New Roman" charset="0"/>
              <a:ea typeface="ＭＳ Ｐゴシック" charset="0"/>
              <a:cs typeface="Times New Roman" charset="0"/>
            </a:endParaRPr>
          </a:p>
        </p:txBody>
      </p:sp>
      <p:pic>
        <p:nvPicPr>
          <p:cNvPr id="86018" name="Picture 4" descr="http://t2.gstatic.com/images?q=tbn:ANd9GcS_UXSqfM4s8KLquBVWn3Zu8BhGQsRWP-7VazJC6OLf4_cji1P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581400"/>
            <a:ext cx="3507698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228600"/>
            <a:ext cx="8813800" cy="6248400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  <a:defRPr/>
            </a:pPr>
            <a:endParaRPr lang="ru-RU" sz="5400" dirty="0" smtClean="0">
              <a:solidFill>
                <a:schemeClr val="tx2"/>
              </a:solidFill>
              <a:latin typeface="Times New Roman" charset="0"/>
              <a:ea typeface="ＭＳ Ｐゴシック" charset="0"/>
              <a:cs typeface="Times New Roman" charset="0"/>
            </a:endParaRPr>
          </a:p>
          <a:p>
            <a:pPr marL="0" indent="0" algn="ctr">
              <a:buFontTx/>
              <a:buNone/>
              <a:defRPr/>
            </a:pPr>
            <a:r>
              <a:rPr lang="en-US" sz="5400" dirty="0" smtClean="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rPr>
              <a:t>1</a:t>
            </a:r>
            <a:r>
              <a:rPr lang="ru-RU" sz="5400" dirty="0" smtClean="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rPr>
              <a:t>.</a:t>
            </a:r>
            <a:endParaRPr lang="en-US" sz="5400" dirty="0">
              <a:solidFill>
                <a:schemeClr val="tx2"/>
              </a:solidFill>
              <a:latin typeface="Times New Roman" charset="0"/>
              <a:ea typeface="ＭＳ Ｐゴシック" charset="0"/>
              <a:cs typeface="Times New Roman" charset="0"/>
            </a:endParaRPr>
          </a:p>
          <a:p>
            <a:pPr marL="0" indent="0" algn="ctr">
              <a:buFontTx/>
              <a:buNone/>
              <a:defRPr/>
            </a:pPr>
            <a:endParaRPr lang="ru-RU" sz="4300" dirty="0" smtClean="0">
              <a:solidFill>
                <a:schemeClr val="tx2"/>
              </a:solidFill>
              <a:latin typeface="Times New Roman" charset="0"/>
              <a:ea typeface="ＭＳ Ｐゴシック" charset="0"/>
              <a:cs typeface="Times New Roman" charset="0"/>
            </a:endParaRPr>
          </a:p>
          <a:p>
            <a:pPr marL="0" indent="0" algn="ctr">
              <a:buFontTx/>
              <a:buNone/>
              <a:defRPr/>
            </a:pPr>
            <a:r>
              <a:rPr lang="ru-RU" sz="4300" dirty="0" smtClean="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rPr>
              <a:t>Когда мозг находится в состоянии пониженной передачи, ребенку тяжело запоминать поступающую информацию, что напрямую влияет на его успеваемость.</a:t>
            </a:r>
          </a:p>
        </p:txBody>
      </p:sp>
      <p:pic>
        <p:nvPicPr>
          <p:cNvPr id="8806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00"/>
            <a:ext cx="2819400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5563"/>
            <a:ext cx="2667000" cy="2068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" descr="C:\Users\mfunes\AppData\Local\Microsoft\Windows\Temporary Internet Files\Content.IE5\YE4GJSTL\MP900321162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76400"/>
            <a:ext cx="6670222" cy="36576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381000"/>
            <a:ext cx="8890000" cy="60960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z="4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FontTx/>
              <a:buNone/>
            </a:pPr>
            <a:r>
              <a:rPr lang="ru-RU" sz="4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Когда мозг находится в состоянии «пониженной передачи», ребенок может испытывать сложности с принятием правильных решений.</a:t>
            </a:r>
            <a:endParaRPr lang="en-US" sz="4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038600"/>
            <a:ext cx="3657600" cy="251460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0"/>
            <a:ext cx="8890000" cy="64770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FontTx/>
              <a:buNone/>
              <a:defRPr/>
            </a:pPr>
            <a:r>
              <a:rPr lang="en-US" sz="5400" dirty="0" smtClean="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rPr>
              <a:t>3</a:t>
            </a:r>
            <a:r>
              <a:rPr lang="ru-RU" sz="5400" dirty="0" smtClean="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rPr>
              <a:t>.</a:t>
            </a:r>
          </a:p>
          <a:p>
            <a:pPr marL="0" indent="0" algn="ctr">
              <a:buFontTx/>
              <a:buNone/>
              <a:defRPr/>
            </a:pPr>
            <a:r>
              <a:rPr lang="ru-RU" sz="4400" dirty="0" smtClean="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rPr>
              <a:t>Если угроза сохраняется долгое время, заставляя механизмы мозга находится на второй передаче (эмоции: агрессия, страх, гнев, страсть и т.д.) или на первой передаче (сексуальное влечение, инстинктивные и рефлекторные реакции), и эта угроза периодически повторяется, то работа именно этих двух «пониженных передач» мозга будет определять поведение ребенка.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228600"/>
            <a:ext cx="8915400" cy="6629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4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/>
            <a:r>
              <a:rPr lang="ru-RU" sz="4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Мозг детей, живущих в постоянном стрессе, опасности, неблагополучии, будет переходить на «пониженную передачу».</a:t>
            </a:r>
          </a:p>
          <a:p>
            <a:pPr marL="0" indent="0"/>
            <a:r>
              <a:rPr lang="ru-RU" sz="4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Находясь долгое время в «пониженной передаче», управляющие функции мозга в передаче 3 ослабевают. </a:t>
            </a:r>
            <a:endParaRPr lang="ru-RU" sz="4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://t2.gstatic.com/images?q=tbn:ANd9GcS_UXSqfM4s8KLquBVWn3Zu8BhGQsRWP-7VazJC6OLf4_cji1P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3070" t="32432" b="8108"/>
          <a:stretch>
            <a:fillRect/>
          </a:stretch>
        </p:blipFill>
        <p:spPr bwMode="auto">
          <a:xfrm>
            <a:off x="7162800" y="2819400"/>
            <a:ext cx="1828800" cy="216088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52400"/>
            <a:ext cx="8458200" cy="6324600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sz="8800" dirty="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rPr>
              <a:t>Уроки для родителей и учителей</a:t>
            </a:r>
            <a:endParaRPr lang="en-US" sz="8800" dirty="0">
              <a:solidFill>
                <a:schemeClr val="tx2"/>
              </a:solidFill>
              <a:latin typeface="Times New Roman" charset="0"/>
              <a:ea typeface="ＭＳ Ｐゴシック" charset="0"/>
              <a:cs typeface="Times New Roman" charset="0"/>
            </a:endParaRPr>
          </a:p>
        </p:txBody>
      </p:sp>
      <p:sp>
        <p:nvSpPr>
          <p:cNvPr id="2" name="AutoShape 4" descr="data:image/jpeg;base64,/9j/4AAQSkZJRgABAQAAAQABAAD/2wCEAAkGBhQSERQUExQWFRUWGRoaFhgXGBoYFxgcGBkYHBgcHBkYHiYeFxkjGhcXHy8gIycpLCwsFx4xNTAqNScrLCkBCQoKDgwOGg8PGiwkHyUsLCwqLywsLCksLCwtLCwtLCksLCwsLC0sKSwsKSwsLCksLCwsLCwsLCwsLCwsLCwsLP/AABEIAMIBAwMBIgACEQEDEQH/xAAcAAABBQEBAQAAAAAAAAAAAAAGAgMEBQcAAQj/xABLEAACAQIEAwUFBAYHBgQHAAABAhEAAwQSITEFQVEGEyJhcTKBkaGxB0LB0RQjUnLh8BUzYoKSovEWJENTc7JUY8LSFzREdIOT0//EABoBAAIDAQEAAAAAAAAAAAAAAAIEAAEDBQb/xAA0EQACAQMDAgIIBQUBAQAAAAAAAQIDESEEEjFBURRhEyIycYGhsfAFUpHB4RUzQmLR8SP/2gAMAwEAAhEDEQA/AILY67yuMPfSP6SxGXMHuZP2ssp/ijL86k8Iwq3cVYt3NUe4Aw6iCcv94gL/AHq1XDzPssFKHWVFsQRAyqxgROkRE1vJpdDJK5j/APTV/wD5h/wr+VcOOXx9/wDyr+VT+1WASzi7i2xCkKwUbLnUEgAbCdQOQIqncVMdiZJA7QYj9sf4RUvAcdusTmIO0aR16VUTUnh27e78aW1T20nJfeRzRRU68Yy4z9GXR4o2+UfOvRxpv2R8TUJqTFcJ6ip3PS+Eo/lJ/wDTzfsj4mlf08eak/3tPhH1mqwikmp4qr3+hXg6P5fqW47RnTRvjSh2j/e+X51S15RLV1e4D0NHt8y9HaQf2vgPzpyx2uKaqWU9Qqz8d6HTSTRrWVAHoKIVN26c+07H1VT+FPWvtAddnj/8aj6LQcaTFF42p5AP8Oo+YVXe12Ykl9/7J/KkL2lX9ofBvyoYiuCVPGz7Ir+nUu7+/gE57SL1HzFd/tIvVP59aGclJYVa1s+yK/p1Puwn/ptT95Nd/ENf5Fd/S6/tr7mFCpFNstEtZLsC/wAPh3D3DcfsDe1n9b2nwAAqxw3biym1hF/dYT8cprLWWkFKLxd+gD0C7mtXvtISPDaYn+0+nwAqvvfaBfb2FVP7hPzYxWZFa8ovE+QD0K7h9iO02If2r7egOUf5Kr73EAAWe4PMkx8zQshOU6n4moOLsK7A3CxCyAPQTv6xtWkNQpO1jKpo3GN7l1xDtfah0TM5KnUezt5xPuqv4djFe3cut3mW2UWLahnJuZoOrQFGU69SBzqqvWlDqFAAyCfMkSSfjTNpXttmtXGQ7SrFTHSV5U9Bbo3OdUTjKwQXLTEKUzEFQ0NCtJ745Yk+LLZY6wOU03ew1xVZiFyqAZzCGzKzAKdmMI2xjSASdKoP1sEd42og+JtRroeoknTzPWpI4fi3ExfYMAJi6Qy8hMQw1PxNFtAuef06P2fkPzr2mP8AZ3Ef8m7/APruf+2vam1EyG1yydxmBGoIBkEaggjUEEAz5Ve2+3+KCwUtu37ZS4CdtSikKW0G2UeVZn/s7f8A+YP8TflUe7wu+rEd5t/bbp/IofSXBskGOIuvcdnfMzsZYkHU+gEAbAAaAACo9wdQfgaqeC8Iud4putmUqdMxOuhG49aN24Nh+5Y92JCtB1mQpihdVovagYzgiQQR5GalcLOre6q7DDwR508utq9/02+hodSt1Jr3fVDOje2un2v9GXLXB1HxpM0L2OH2yqkqNQOv5163D0/ZHz/Oua9EvzfL+TrL8Sf5Pn/ATGvCKFjgF6fM/nTf6CsbHfqfzqvA/wC3y/kv+p/6fP8AgKzU/hHY7G4tGuYdsNkVssXDcVpCqT7KkfeoN4Tby34E+w3MnmvWtv8AsoP+6XP+s3/ZbqUtOo1dks4JW1cpUPSRw7gRd+zbiw2XBt6Xbn4oKiv2B4wP/p8OfS8PxIrdqYxGKCbgn0j8SOlPeGpdjl+MrfmMK/2K4wDrgkP7t61Pul6ZPZTi678PJ9Lto/R63nD40OYAIPnHL0NSanhqXYnjK177j56/oPiY34be9zIfoa4cNxw34dix6IG+hr6EiuihekpPoaLX1l1+SPnhxdVou4e/ZkSO9tlAYiYnfeuJo9+1lWN/CKttHLrdAzOyAFQrQco5hT8Kz6xdLrbypaPeMyoQ94TlLydbRGyE5ZzQR4ZNJVNI1L1eDpUdanBb+T0mkNXNavSYtrAJXN3hyyGynU2xHWDrE6TpSRaukTkQjMoEXRrn7rKw8Hs/rreu/i20rLw8zbxdM8NINe4e8He6mWDbQOWD5gZdFiCix7fyqtxd5zdKq5UBVOgU6mZ3HlV+hknZ+8KNVT9lXzb5XJxpBqm4njLtoA55kgQVXn6CoacavSJI16ICddoEiZreOmm1dWF62pjSltmnf4f9Ci37J99R2tFmgA7t8ctU/CuMXLlwKSsGZga7E7zVlirAYnM7gCfCvOBvJ0nUCpGk4TswJ141Ke6Pcbv2oIJ5qD8v4U0a4WEWcixrBJ1J259PypjEXCCI8/wrqUntgcarmYtq2XBH9TZgg/qbQ0I5Rm1nTT41ij3G8vn+dRmny+FDUtUVmZOF8G4XcMSZ8h94dBPPrXtYaEPX/LXUo9JTfVmL00WG4NJe2DuAfUV6DXE0wGLtnxL7/oav+9/UuP7LfQ0PIfEvr+Bq2F39W37p+hoHyEgZw7aH1/KpFgeC6P8Ay2+hqJbOrfvH8KlYY6Xf3G+hrat/a/T6m+m/ur4/RkTDHwL6D6Cizs5grT2VLW7bMXYS6htisDcGJ6Dm3PYPwp8C/ur9BRp2Vb9Ra/6ze72NYn8Pf0Q1jap47midk2u37os7vZy2sfq8MB5225RO3KBqdPaO0iG7/ZyyoE2bBUwJUQdV0I1A5bzzqzvYsrcz7EAqJEjLIPXeRrG+UdBUKzcAFtAdFKiZHJHA2Ij41w4VqrSu89efPj5dx30E1m+Mdu68jM7OJCOphmYhlAXUkkplA85zVp/Yzi36OiYfEWrtt7tx2tuCrJORfAxEwxFskCNes0DdjXtHEZbiS3t22nRchGYEbahl1O2WtD4bZF7Fopcqlp+8LHTYGIbTSSB/er0dkqtzJJyoNN45L+9x1rNwrbAYQCxKOSuaIzEGFEk6HalnjRYIbuTUAgBGmcisdM0jRzvtoTFc3C8/eu5hCZ5k6gAaqZgiP8R0pJ4StxmuJl7zLqZfUDaS2/MR0gyNZ3szmXY1/TeUrlazbJhZyuJPmwDDKCCMx3gnap13i98LK923IjMJG0mACTA8UgkabVQWbZRXy+wDCWmzkukLowJ0XJp0g1LczbXulCd648KjKQigG4Q0g5c5II0mTUyUmEXCOKtcHjCg6gQwM5TE6dRrsJmrUNQTwew1vv8AwG1C24EZY8ZkgSQFMbVdcLugmc1yV3WJBn0BJA058/OiWUEmAf2zYm4MRhlTN/V3D4QsgmVBBbbQvWcXMS+bL3RLpN0K1u2YznNqOSE3CY5SNo0037XMnf2AxuD9W3sG2NMw/bRj8I3PWgQ20NxrmbEZ2GUt3luSNND+qjkK59Wo1N5XzOrQpydNWQwcdenMQ2+oi3HtpAy5x0RRzhvfUO/xbEqCO7C21ZWiNAbQQps3JcN56Zuoq0a3bJkm+Tpu9o7EEf8AB3BUa+VeFbcETeIMyC9ogzMyDZg7nfqetZRrSXLXzNnQk/8AH6EHg7Ob2KNxQrGyCQJj+ssdWYzHU1HF8piWYQSoTfXkeoIqzt92hdlFzM6ZCWZSAoKkQFRdfAPnUG/gkZixGvkSNttjVuqnK/l0GKEJQs2ut/lYqu1eLNzKx3LD6Gr/ALPqTh7eU3fZEw3hGUHoNNBOu0DlpVFxvBKtokAyCIkk/U1QA05S9enhnN1zvXu10QW8Vuq2NQKrLlQghyS0g3J3JjlXt9Cc0AnR4iqHgAm8PQ/Q1d4i1Jb9a6ATovwnfnMUE1aql5BUn/8AB+/9hNy0QGJES5j001qFf9oeh/CnFWARndtT7R56TA/GmLx8Q9D9VpxewIS9o8uVJt28PlGZ7oPMC2pE67EuCdI5VGc70y21Zljly6oJA1AOhMA+8cj5V1WeC4bbZJZFJltTvoxFdV4M95cTXi3ZJHSha72luiVYKDBBIzAgxE770xg7d1xnF55mNSx2852qrA2DINqPX8DVgr+A+h+lC3C+J3bt4KFBUTmYAiIB8yIkiiMiAR5UD5IUSN4m/eP0FSsK2lz9xvpVdh31b978BUvCv7f7jfStav8AbZvp/wC6vvoRMJc8C/uj6Ucdk7k4e3/1mnXlFuefpy9/QAwj+Aeg+go47KN/uqxqRfaBP/lp5yBMbRtvypDWewveF/i/cExcmDrqBs8Dz+/zHWq3HcQNrKzjWRADliQM/Msco11jkfOn8NYaBnPiOsZiJ1UaSdT4pjoDFUHH8QDcyg6BdNeeu0+6ldFShqKsYZtZv3pY9/I1U1m6FrWv/wClXgLLWTKGD10MzuPhV1wHts+GuXv1WZXVVPi8Q8OhUkaDxEZTzG9VNm/I95pzEYUhQxjXzEx6Tr7h616qdOndX56Ca3NNLjqbHwviaX7Ia2GNt8gzAAmYliQdjIZWGuwOs15cIthlS3duMNQ/dtCyNYMeI6zEb1nXYntSmH76zefLbZCw3JzjSAOrL6DwjUUZ9meOZ73clWlyzZsw0ygQsQJAHMk89OiFRbJbQY0pSTkuERv0tblxMhMhCFABkKcpiSkqYAgCI5b1ZYO7Ya09wKAZj+rzZgIhdVI9ofGpp4T3DnukZgwA5mI869scDi0oSUGZmhycwzb6gdfwoFEzsReF4/vXusQYAtL4QQD7ZOjEeXx23q3w1+AyjP6+AR6Bm8+lLPDWa2FZtugBnTnmFNL2fUGcxM6GQPfEbUSVkQzH7WMQTiLA1kWjvE+2w5T0FZm3F8RDMqLkDRmIIG5jnrsdq077XsCLT4cyScjjXaA8j5saB+MYbJhAv7OUn/Fr82NKuEHVakuw8qtSNKO125KUcdv9E+B/OvBxq+SAFQkmAIO5251acM4KWtI+S02bxS7gaDSAMwiDz9elRhhRaxltDoM6nQyIOogyZGo57Vr6GlnBn4ivhuTGrHEbxNwOoQpbZ4KkGQNN+UmjjDdkbXc2rlzEXFLojf8ACUSyhiBKHTWhntChLPdA0Ni4h90EfIn4UUXAAlqGhjasbEDZEOsqRsOZjXyrKEIPog5VqiS9Z9f2KDtzwRcNh0e3da5muKpDC2wgq7A+FRr4R8aE8PgbrrmCp5jIsj2d9NJLCi7txl/Rkjf9It5jKsZ7u7uVGp8z15bULMa0aUVhGlGLq3cm8CODX270AqokHZADt1FXaYRrxa2rKhIaGfRfaGhMdKqbUC6kGdCdo5CingWAxCpdv907WcupYAIQDrGY+KeeUEaa1jJevddjZJRjsbxf9gP4jbuYa+9t3Vyp1j2TOs+utO3zqPQ/UUXXuyFzHrcdLaqy+LOfvFQAtpdgoy5iTtOSYmaE+IYV7VzJcVkYDVWEHf6edNxleJzqkds8DbtvTbvXjHem3O1UCE3DD+rHq3/c1dTPC8QotLLKDrMkftHzrqoxYJ4lyWkmSYJPqKnWUui2MrLl9U0+Ou81Gv2SToN42p5rUCBsN/M1bNLXO4HxJ8PeD6xBzDcNAJj3mB76uE4tfvkZWKyYVUjrosnVjHWqdrPh9YqTaB0ynKR7iKnOS7WH8DiCGynUNqD6D8qtbB9v9xvpUfB8IcWzfIJtg5AdIzHTrM6zTmDt3XDG3aLiCCZgCak2nBoOkttROxWWC0DLEZRv7ulHvZJ/91X/AO4b3TbXX3R0oERsvhIgjTejTsncnB8//mGB3kEWl3A16z6c9qS1mYL3ou62y9xKx950II10Jy9ziCreEEA7g7EjXTX3jVzHqztOUlTBABUCOitqJHXzq6fCkkTb2AHtHpr94E8v4VDXg5h7jooYZcuVnOgDzObTXkPPoK20qhpluivJikajcrNkLEcTt2gDp5aGPprUjD9oxfBSddTpIkDXYgz8RQ7x0TeUQSMoI003M/h8qicPVhft5BqXUQPMwR8Ca6NSadRXXAzGcoppdTReF/ZxjMUiXbRsi3cmC7sCApKmVCknUGI+VbL2b7N28HZt21AZ0QK1zKAz6yZjz5SYrBD204pYAtYbEZLKgZFy2tJ1OrISdSTqedJP2g8a/wDF/wCWz/8AzrGrWTlaTWC1SqNYTPpSa+cvtW43dvcSvKzZrVlgttCSUACqSYBiSxMnfYcqiXPtB4z/AOLY6xotqdf7lQeL4tr93NcAz5FV2B9plGrARpNYuoujLVJrnDDP7D+0WIOLbDyWsG2zspJK2yIgrPsySFgaGZ3Fbnmr5X4bxHE4TXCObVx97umqDe3BBAObU/upHnYDttxj/wAa3+X/ANlX6SK5ZPQzeUg0+2rEE4uynJbBb/FcI/8ARWX4/j/e2chUh8wkz4WAnrr7qkcT4ticVc/3m81xwAsmNF3jRRIkk++uu4NVXTfnuc3qDp05UCS3bgnfao9iqF9rY5GdIZQYmDpOxmKXgMYovK90mAZ08ttuQ026VbNwgNazKkubmUA6gaBgAp5RqSZ5bc27OFUgkqNDvET0IHQ/iKkqySZcKDk0rjuL4ut8vbtklRabUzqxIA35AE/Gr1e1PhQZb4yqikK6QciqpiTzjpVHbw6qZAAqNxUN3Zyg6atHQfhtS0al5Wj1G3p1GF55t2JvajjAvWkREdYvByXdW3DAAAAQNSapbrRvHxB+lVWpPzq+4fhxdUkINIGw1PONNI/GmZ+qrsxoVOVHBJ7LYMXcfhrbAFWcTqDKyCRp5A1tfazjlnBYc3LylkMKEUAliw9kA6RAO+wFY72a4gmGxVq8yEhCSQoGYgqRI+Mx5UXfapxW1iMNYZGzLJZfMwFgjkwk71UZIGpeT+/voO8B+1bBSLXdXMOpJhmIdAT1I1UctjHOrD7TeEJcwTXQAWtwysOhIBE/skEn3A1h5idq1Ps/xQ3+A4hXbMbSugncKEzIPQagelbWFk23kzlUJ0Ak0v8AQHIDRoZjUct/nUjhuJt287urOw0RQYBmZzHeB5U3he0IWA9oOoEEBipPvrNud/VQaUbZZCKj+RXUTLisAwByxIGjZ8w9YJB9a6i3eQNvMoLNmNZJiknb3GjHtvgLNnJatIqlonTxAbCTvrMn0FJsW1VQoGg0/j603p9LKrJ3drC9TURpxTSvcouGcPF0jODkXcbZtdQDy2OvmKkns6s+20TpI1jlJ5nziroNXszvXThoaUVZq/6iU9XUk7rH6D2Pvp+hrhrSsFBzOWIJOUaa9SfTpVVwzi1yxomqiMwHPXb+elO4/ia2gFOgbUEdQQYjfWq04nxNqCDqIjxDcbfCuTqKMITcUsHQp15zipN5E8W4h+k3c2UW4EaCOZOvnrFXXY7F+G6hMk3kcDYzkYM3QbD4edMW+G+C7daMlq3cdANCxVTlZjuPFlqF2QzpdafZy5mk66MAD1mX2G80jXinBpeRrtlPhXbCrhlpbXguYZrivl1CEOMqs4CkxMgZoDA+HnsYdx2AuKym0DBGYa5ZMbe1oQD76iX0DDw2wwE/8K+wBPLRsonQz5Ca97QYS1h+7t2gO8KxeO3iG4C5myhTpvvPlHX1lb1Hn2v268iVHSeslNO8e/PueEU/ESzggbAyddhoOX86VE4dadGRgBIIKyAdSSNuZ/hT1y+iBgWzZgIHTXcj0H+aplh1vXLQRwsFNejBh4vlMVyU5dTpvbfAjjhe0csZXI2I1A5aHrVThsa4YSZHnRD2nx/6Tir94/fuEr+6Cco/whRVVYwByZyDAiT76OW2Tba5K3TxZ8FxwrCd5etr+035n8KvsXw20SkD9rMR1zMp+Yqh4NjFS4GJgJLTymNP83ypTY+4blrWFZGJaIUhpPypapTUWtvY3jUlO7kTuL4RRZRkGjQxHn7LR0k/9tVVvCkkQCfQSak2sauTI1xZVm5/dbaPMMG031peCukWiQSPPb+RH1q7RdN7llcFxnKNRbXjqRcVw2yGlxeBI38GX1ywSfjXr8MJWbbhx0jK3w1n1BpF7Etcy5jqugPkBp+NTeHvHi5c45Hkaz3OIW1SdxnCKtvDl2bxXWuKmvId2hI6HxOPd5U9i2tG6QzFLZyAlRmKgKomOZ0qVb7NHEd41p/1igZbZEpGpOUn2JLloiJaTuaGuO8JxGGa2b4Cq4gCZ1UCZjnJnnvWkFGcipb4Rwi04yMKgTuLr3GJOYOpXTSCAVGkyOdMYhrIwrmT3wBDBujFgIEcxl+dQcDws39A6AlsqqQSxJ2Ajn4tBV1iuzqphH78lLjKjW4tsSF1Ld5tlBBAH3gVPI0c6UYvBlHUTaswCLayKM+ztoDDrOmfPHxOvyoKK67x/H/Wjs4PVVU7AegEQB5QMtXqXhIz06y2WF3AW2EAeLSPlp8qd4h2YR08TGLckIDEkCWE/Cf3TScPihYm6fFkBMdToAPnNEvBLClDcVu8t3Bqo8LjNLiOWYExJIBXTkaTu1lDjs8MzfinYdmtm7hyDl/rLRb9Yp12n2vSeRqVwrG2sPwvEIjd5dugC6ksptgkpMFYIBZRAOszPKrrjjhbcKSCzt66mYjcc5Hr11oMVwJgb1xvDZNv9YxZVJKlWYKp8RkqDtrI603QquWJCtamoZiDaoYnkTE/X8KbfDidKdv3l+5OUbTv/M03bvb0yhZiDbA5ivKVkU6k611WUaL2q7J3r1xsUrWzbUSwLEMBbAmBEGQNNao+/oz4NjXvNiMM2XILcCOriPa+PKgVcO5u90AS+bKAABrPrp1rp6WoouSEqkHJR9xLGIqx4bwy7dOiME5tlIHu5E0ScE4QmHQaBrm7PE/4Z9kfM1Z99JB/CldR+L8xpL4/wdLT/g/Eqr+H8lFgOzVsXM11DdGUjI6yIJHlBOler9muFGfILuY+JfF7EnkBA0PJwauLjAGYBPIfP3VIst4ZJAJ0GugE6kfH1JFcWVepUk5SeTsLS0oRSjEDe0XY7Ed0q4bxrvdHeeN8plNDAZQSTAO8GKa7NfZxfLW7z3FRXDlgVYukaAFTGpIJ35Ue2bkElYG+4nSeXT3U+b7RGh/Hr/PICjhWthmcqDjNTpuzXAG8e4Daw471M9xrcPmbKFEEahBOus6k7UCYxnF45mBJnXcDQk69eta3x+2b2GuKpVc0SH5gGTzkHQbfDplvG+y2IVSwtsVB1I1ABknQage6mN8W1kSqyqybc8vr9oqb68ucmT8vw+deWAZEb+VLw1ybeUjxAxPOlKuUTz+laCtupLa/lbrB/n8a9TiuVWA1kHfYTl/IfOqzaVBmT9K63ZJn3/ShtYNO4efZpYw+Iv3bV9FYPaOUHkQROU7gwTqOlaXY7I4VFZAhKMuQqzuwK+hO86zWB8Nxdyw6XbbFXQ6EciP4Vs/ZLth+lWhnKi4BJgaMOoBOhB0IrSDj1C2TcXKPC5/6W1zslgyIbD2oHMqCdokk67c5rKcRcSW7tctssSg1MKScu+p8IXetG7V8fSzhLpkZipUREy2kwJPMmsps44OxjRVGn8+4VlqGnhBUe4/pr1EUvDtp00+lRcRiQGJ3OlWHCuFXL4JUQgPtHoenWkWsXY0nnBddkcJe/SLV1Vi0pi4WOUFTIaObbzpzAq57edjXx5S5h7yN3SnLZIiW3JFyYzGAIYRpuKh4O8VRUIIjRuhMbSOXKpdvjnd6aWiT4YhQfMkKSaCGo2vgJwfRmadmbZt49Q9sm5bbLkY5SjHQEiJlZJ1rYkduWaNucfzFVH+0Lqf16hlciblvUkDbMQJMQPhtVhaxYGqNmRoAIIg59NYPKBrtT9KtGeOpz61KUc9ApyKuGbu1HskqoESYnbmSfmax3ivDrqv3gHdqSdWHPKTtz0rZ7FzIsQNBp7tOQqFx3h9vEWslxRHtAg6qwB1BjcT+dFVpbslUqlsGZdj0/SVxNu5BOQFDtD5hBA6So+nOqfsr2ia3dNtR7Urk667SCOcQd9BRzw3sp+iYhHtuxDuFcED2SCdSOjAaiKTa7J28HiL2KIzEmbS8lZpJJ85gDzM+VKyhtXrDsZbuCgxV9mvOjWgzJOTUnOykky0eJhqNoJ50N8YxZu2LoLDMDqDt7dvSdgNeZ+7OtEvGMSbd8oJLKikEb5wST7/FNCfazhv+8MyrlS5+tVssrDqrESOjtk1IiRV6Z+tkz1K9UFm28vmabBNXNvhdy2GuMI7vUfeU+JhIZJQ6o33vuHfSqrLr1Jp4S5EZK9qZ3Kevvrqq4W0OOC8c7jEX2Klwco0YAiJ9x+PKpfDyLmJxGJVCIChAYmWAL7E7jSZ+9tQxgLgW4xJJ7wkx0h3Gke6iIJkswGILFnMc4gAR0hamoajBtcvBNCnKqr8JXCFL4C5nHhOigElmnYAekGlm6x1KZRyURPL2m+6NvOqC1xIT3jSSFhFUiANJM8piSfTyoltdmu8RGGJSSoYpcRhbBIGnhbxDzadtq5ag5cHelWjDMjrCiMx1PONtOQHMefv8qdGu8D4VAxnZ3GqZzK4HO0A4A6BdG90VV4zG3EkPe6yCmXkR+NU4uPKCjUjLhhC19EJJKzHi1+WnuqPf4hnn9ldJk6j5c6obfFM+hIgGSw+p86VisVICroCdB0A3Y9TuI9aECpUtgRxLG2T7IbMd9TpHQdaTg+1NhSALb+e0DrAIJPrNU3EsRCSn3p15kDT36zp5DrT3AbuVSSAVUS0jeZgekfU1sknHIk5etgldpuAW8Rba/hDlce2BoG9R91v7QkHnFAD3zGu/SjGzxDurxyxBJ25g/wCvwoe7TYYW7sj2X8X50xRk09r+AtWimty+JE4RbLvvGh31qzXhsH+sY7baDT+fnVz9l/CcNde4cTlKlQEXve7aZ1OhBOlaKOxGAM5Be/u3VP1U1u0x/R1tFCnavBuX35mW2eEpEtJ9T+VW/Bcatm/YMAIHAI5ZTofqTR4vY7Arq1u4/wD1Lxj4JlqUt7D4Tx28PZQJDOQoLi2HQXGDNLeFGLHyFUoscn+J6SMJQpU+VbhLn9QZ+0a9auYMZRkYXUKBlcG4YMqPDr4WFZ4cUP1mUZdDp57EVpGMXDqxt4jFYe5dtEhmHD72KuyDqWuXGZCYAJIXL00rO+PcS766SCGE5VItpalQdPBbAAMQTVTjk4UHZHp8d1U/aYL8TWnWnyWnUABETMPQSAfUiD76y7hNq5cxKd2uZkOaJjb18yB760viLBMMNRNxVX6kjTzWka64Q1SfLINm8+QRHIH1O/40zisWmYKdRMamNSBt01rmxQ2GwMDzOsn10ioHF7INu4OYIjzDEDf3r8RS0Y5NnLBITiWWVJ05hhynmOWvSnsLxEW3BTVWjMjHQgmDB5MCCJ578qpHtMySd0kMZ5e0D8RHoak3ni3lyiVnKRocs7eZVs3+IVpt25QF74ZqmBxlvuxDtrBE6jUbCJEDyqTccnbxH1yn4HT50Fdh+M5lVGnwgQxHuk9OQ9RR2pp5ahtWFlp4rIwcOwhsozf2jMfA6/EVQ9o8YWHdFpJK6xlHtLyEmAAx9xotLiKzLtPca3iGYGe89kc5LQ2vPwkjyFZVptjFKKSZHvMtuWfVmuMfMIhiB6hR8POpeBti6WuXPGgaLYJIKsMoFzMsMp8M6HXSdhVdxTKzW9yA9xR5rlG3qySPWrdMSpw65dmQf5SVHyArCE3B7kHKmqnqs9xvZjCXQRkZJUrIbMYIVZlhmJAUbtG+8mcs4rwU4W66MQxEQeoPOOX+taxw+/mtWydyqyfdWX9ocX3mJuE8zPpMZR7liupe5yoqzaKzuQa6pK3dK6quHYsuG3AtwEoH0dAJIjM2+m8dDRFiSoEHZRod9oFC3D7wBzGNGY67aFTVviuKKwlWBB5dd59aSqtt2HtLtSb6jNu6uQ69Y0jQH5bmjjsnxw4hWBUL3eRRBJnw677bfOs8sCS5OnT3Dp76Mvs8X9VdPW5HwRfzo6as2BqHdL4htbam3vO0/qiwkwSd457UkNTLcadQYRio5nKBp0nlTFxK1+AK+0PiJD27IXJAzMBG5mNgNgD8arMGc1vMDsvv10Ue/U++pnaW4MRfZz7UKNOQUHT1JYn4VV4PEx4dADvHlufcNPfSc2pPA5BOKyO43CEhVHJI+n8fjSBbP6PcUb+AH0B1+f1qVdxwzM3JVGnKXYR8hUK9xQDXkZB/H5ihimE2iFdUAidxB6acwfhS+NIL2HR/+WSPONJ+oqqxeNLEmn7Vw9yRuCfh/MU3GNnF+Yu5XTRFtgAU7bxrWzmRipHMaf6+hqLmpt3rqbsWFLG5dmeJ2L+EtXigzkEOANA6mGjoDv6MKj4vEg3EzZYzHuywGS44Vhfwjk6Kb2HuoUnmNNRQT9nXFbSi5acTdLL3HmzeGP8AFk+Jq/uXM6My5u6uCC3cticPdCmVt4mzb/W4fFWpCd4IkWxrSlrMMsVxJuWBbtXuL3cJly2hh8GgUW4yi2zuue6VHgJ5xWece7PmwzdymNyALHf4drZj7wOVYkGCDIEeY1N8Ar3hnWxjLhMlnwnE2BJkyWs3mFy23VW1FTQbtsb9obMf9PEKP+41GrlpmVcB4z3N3wmCZEjkYMT1EnbyrQkPf2BoAVYMwHLMJ+GkUjEXrXeC4+MuhxpOJ4QpeNRGdLYI3Pxp+1xGwim2rhiRl0tG0B0BESCOnKkdTDqNUJdBniWD7tUywZgz0cEx7idD61Gs4YutzNPdEaEalQwJI9VOsf2QaurgLIBGY+I+pOw5bGT7j0qruP3Gs+JjmInYaDX4MY5Umn2GrFLiuHvY7wGRIBBPssNdVPMR9aXaxfed2F8LEFswOkx8mGx6ik8Q4n/WIsm2CdD7PU5f2ee2lLs21tBDGvjIHXwb/wCYfCjfGeQVzZBIMf3OS4AFnfKNDsDIiNfDrRrwjGd5bDD4dCNxPkaya7xrMoC+g8/Ijnv86Puyd9RaBLhc3tAgwGBM89P9KumnexcpJLIS3LvhNZ521xSm5ZtgjOCT6SNNfWjq/ckQj2z/AHo/Cg/jvZd7ji4WWQNIcflMVrKEuxUasLcg7i8R4LQBnKd/eVHzHwqw4Xab9EWeYkehqFhOA3Ff9YyZc2vik7g7DeI8qIFxGHtKM2a5lGi+ygj01PxofQyeClXjHJU8O42oU2wtwtb8JOQlARqJYaKIjeKC+M8K7u7oZDayd9aN+JdrnKMiKlpH8OVFAkbsSY6GPVqE8Xez5/7EfOY/GmJNppLsZU4RdOUn3wVDprXUoqTrXUVwLC8HECRMlvPmNh7qextlibegEtprLECCZ5CvcHhYKr6/+r8qf4hdy3LQPJWPxUisnK81YC1o2ZHwlxk7xCRl8RB5xmM61I4Xxm7ZLd1cZZbYGQdAPZMjl0qDebxRO7EH0bf605dtd3duKkwrEekmd60lHlhQnwmFOG7d4kQGFtvVSD/lIHyq3xva13sQQF0kwNAOXntQRbQkfxFSr7HKQWG2kn8tqXk5PFxtQjykc2JJS4wPl56yT9KjWGgZjzkD0B1PxEegNUn9IshKnY6H0/hUvC46XA5DQVr6JpC3pE2XohUad3Ij0Gn4/Oo9zh+YXMvmR66VGOJJfMdAOXQCf9am8NvlS37436Hf61k7xyGrMHUtakHTr/Pvqws3BAUGAdJPKep6U7i1Ud7yYQY9+tU1rEeKmV66uY+y7B1g/skxN4ZhfwoU8+8Zv+1IJ99WuG+xm0P6/HDzFm3r/ic/+mk9hscxsaqzEGAc2nwjz86JzfJGoy+U/wABWyqNoxlFJkXh3ZbheD1Sw19x968xf/Lon+Wm+03a09w6gWrYu3NYL2y53Y57Kly5yxIBJiKTi74AM1neJ7SXHkFm2OUKzIAGMnN3YGcbaFwdNjNRNtlF92ftrcvWh+jWWUeJmdD3torJVlfN3mVmWQLmcA5lnTKD/DcZu6nOdTpOug2rIjiWS3aVWgpmyxEoSYYKw8aKxhih0Ojro8DTeGYfJaRTJIUAkmSTz1PnUlyUXTccuZTMH1FBXHcQboHgVXBJIRYkRBEqPM8/rUniHbbDWxALXDzyjT1k6H3VVNiEvBnUwCPvGQsqTqAYOx39KW1CkkMULXPW4n3gVhvbBhSfD4REeQJCzG8naouEYszFwWckbgxrGwjQDXTbSmMPg1QFw+WNgSOfkNWkSIgCot7iN9rgCmGkMMsSIOkxsNKT234HL25JXaLCdxZYNs7KR1n7x+YHx61XphrlxbZ1hYWfKc0/EQR5fAg4ri7eMCjTvB90MNOu/tJIB05E++qTGJhray2d2IlEOZV2ViW2GxiCdzy1NxbtZclSSvfoeYVAwLanK8x0BO3WIB+Jow4PZtqpYvoQxy8wRqzGNOXu1oKupBZlcQwAECGJMbj7o1JPy3Bqx4pjhZw7Eswe8sKuUAx4ZbPvlgHTeW8qOCbmrAyttdwqGNQoWRg4H7JB15DyO1Q3xdw/8L4k/wDtrP8AhHHbmHfOuuozKxlWA2knWeh5Ud2e2yXEDKuvMZSSD0kGDXTlGxzT0WLjbqFAkk6nQe+qi5nuutu2pZ3MKo3JP870RcEw17iLuiN3aKJcleRMAAA+I+8CtB7M9k7ODXwrmuxDXWHiPUDUhV20HTWaC1wgL4H9isrnxd9y5M5LRGVR0zODJ9APfvVr/wDBzh6Ase/MSSTdOw8lAEaUeMa8NXZBbnax8z4js1dd2axbItEnuw9xA2WdJkgz7q6vod+zmGYybFljpq1pGMAQNSJgAADyArqz2GjqLsfO1tU7xX18M7Hr5VD4lF6+MrAAJv7/AONPWZBj+FRsTh/1hbkQNCNqSp4lz0Npq64ESJPPUfRaL+ydi02LxHeXLa5oARzDMdwV6wAZ/eoKcaz0H5j8KXx8r3zc5C7fuinYrOBV+ZquL7F4Z9fAJ5q2X6VS8S7K4OwpL4hU9XUk+QBEn0FZijBdp+NNXGnWtHTvyUptcCMXfzOW2nbyHIV7bxMa02wpBFFYG/Ut+H48FYbzH4j8RU+3xFVKHUgXBm9CpBP0oYpYvt1rOVJM0VRpBHxUy7sDEn3Ruvy0qhe7rpXDGOQBO23Wkiehq4Q2qxU5bngJ+znbzE4RcqlHT9h109QVhgffRBwLt/fxOIFu8qkPOUouXLAJ66rA56+ZrOgxp3CY57bq6HKymR/PMfnWllYzuaj2ixWWzc65SPjp+NUydnlWwl0Kc4tpecySwBcZe7XYFUzPsSSkbGKruL9pu/RVVcoYAtrJkGIHlM/CibitwphrdxCEFyyMrMSASDnW2XGtt4W29ths9qPvwcle5s1ZO/l88lDgLHeY1ElSqtpkbPbypr4G525PhBmAQJ0o4452hTCpJg3CPAv0J6LPvMacyM14ezC4HllYAmQB4tyR1U+akcxUfH457jF7hLE9TJ8vlWqh1ZjcftY4bMAek8qkWMcUOniEQROsdPSqgXPj8afyk7H60ckpKzIm07ovcLxW0bbqygNJy5iRAYAGI3IMaDpTfBsfbVLxDZ3YQA/IcpB39Dp7pmjvLpqahFdZE0pLTLNmMKu+qCO1gc5OZlUaFixEDXY7a7aacqRxjEoCSCAxJAE/d5k8tSf8tDzAjWSD61wt6VS0+btkdfGEWlnjISSok6BZ209/vqHisc91zcuHOx08gBsI0AHpTKJrToWPSt4U4xyjKVSUlZjn6SApGQ+8zP5URfZ0VfGpZ8MXgVGfQBh4gdBrsRH9qhpl6iR9PSl4LEtYu27tuc1t1deWqkMPpWjyZn1JwfgiYYEW1AmMzbEx9B5VO72dvjVZgOKLiLaXUPguKGXyBEx6jY+YNTkvDagCRIFdNMLjVOg1rnvAe0YqixcHkSK6mP0oeddVEPnR0gz10/Kmbi1Yd1MjlUR0POuQmdKxTYlWGckQI0MjXc+7eoXFLw718u0/ONfnNXHFG8Efzzocvuc7dSTPxNdKhK6uI1lZ2OmueOtNUp3mmTE4mkzXTXkVRD015XhFdNQgoGlK+tID0pWFQh7n60pW602SOteZoqEJ2B1YKTALDMYmFnxGOcCT7qOu03EhZsWsNZZ2sxo7DVkTTRoAbxAgkaeGKzuzeggirfGm2rWspaO78cnQMXeY0Hhy5TAnc1X+SCXAycSdDPi3PqeXpyr0uG3/AIf60jE28rEctx/PlTdsTpWgA+bZpdq8Rz2ppWI0LAeR5+6lkSfpUILOurH0FelxTOcDzpFy55fGpcg4yk6mK8MARpNRXnrTZtmhuWTlAG5rz9KFQu6pQs1LkJH6YJ20pDsT6edJs4cu2VFZ2OyqCzfAa0ZcE+ynHX4LqMMn7V4w3utr4vjlqXIGH2W41rOBVHPtu7oJ2Vo08vEGMedFWJ4+EWSYkwP4dah4fh2DwdtRcbvmVQPFougjRB+M1ExHa04g27Fu2AC3gGYKYXcrI0NZuS4CUXyX+B4mWGgyLyJBzN5hd6tsPb55WJ6uQB8KpsJxPLowdWG4K2z8x+VVHEu191TlWJLaeVU2lyXZsOp8/lXUHHt0RoV15xXVW9E2szdht/PWmcUNT/PSvK6uQdMqOLeyvqKHcX7b+p/7jXtdXS0/AhX9oj15XV1NGAoV7XV1Qh5XV1dUIcaS1dXVCHgryurqhBdqpmLPs/uj6Curqp8ovoKY+Ba03txwmzb4BgLqWbaXG7vNcVFV2m2xMsBJk6ma6uq2CZTZNal9hKBsbfJAJWwSpOpE3EBg8tNK9rqt8Fmv2OzuFYXGbDWGZiSxNpCW05kjX31jX2ncHsWmPdWbVv8AcRV6/siurqyIzM1alg11dWpBu4x60R9gcIl2+BcRbg6OoYfA11dVMp8H0Hg8BbsoBatpbEbIoUfBQKqOPXmCmCR7zXV1ZPg0gAGMcmSTJ1qVwNAb96QDGHBE8jn3HQ6D4V1dWNP2jWfAVYO+zYWWYsepJJ3HWhs/13u/GurqOp0Aj1PG3rq6urI1P//Z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0" y="-1790700"/>
            <a:ext cx="4991100" cy="3743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3" name="AutoShape 6" descr="data:image/jpeg;base64,/9j/4AAQSkZJRgABAQAAAQABAAD/2wCEAAkGBhQSERQUExQWFRUWGRoaFhgXGBoYFxgcGBkYHBgcHBkYHiYeFxkjGhcXHy8gIycpLCwsFx4xNTAqNScrLCkBCQoKDgwOGg8PGiwkHyUsLCwqLywsLCksLCwtLCwtLCksLCwsLC0sKSwsKSwsLCksLCwsLCwsLCwsLCwsLCwsLP/AABEIAMIBAwMBIgACEQEDEQH/xAAcAAABBQEBAQAAAAAAAAAAAAAGAgMEBQcAAQj/xABLEAACAQIEAwUFBAYHBgQHAAABAhEAAwQSITEFQVEGEyJhcTKBkaGxB0LB0RQjUnLh8BUzYoKSovEWJENTc7JUY8LSFzREdIOT0//EABoBAAIDAQEAAAAAAAAAAAAAAAIEAAEDBQb/xAA0EQACAQMDAgIIBQUBAQAAAAAAAQIDESEEEjFBURRhEyIycYGhsfAFUpHB4RUzQmLR8SP/2gAMAwEAAhEDEQA/AILY67yuMPfSP6SxGXMHuZP2ssp/ijL86k8Iwq3cVYt3NUe4Aw6iCcv94gL/AHq1XDzPssFKHWVFsQRAyqxgROkRE1vJpdDJK5j/APTV/wD5h/wr+VcOOXx9/wDyr+VT+1WASzi7i2xCkKwUbLnUEgAbCdQOQIqncVMdiZJA7QYj9sf4RUvAcdusTmIO0aR16VUTUnh27e78aW1T20nJfeRzRRU68Yy4z9GXR4o2+UfOvRxpv2R8TUJqTFcJ6ip3PS+Eo/lJ/wDTzfsj4mlf08eak/3tPhH1mqwikmp4qr3+hXg6P5fqW47RnTRvjSh2j/e+X51S15RLV1e4D0NHt8y9HaQf2vgPzpyx2uKaqWU9Qqz8d6HTSTRrWVAHoKIVN26c+07H1VT+FPWvtAddnj/8aj6LQcaTFF42p5AP8Oo+YVXe12Ykl9/7J/KkL2lX9ofBvyoYiuCVPGz7Ir+nUu7+/gE57SL1HzFd/tIvVP59aGclJYVa1s+yK/p1Puwn/ptT95Nd/ENf5Fd/S6/tr7mFCpFNstEtZLsC/wAPh3D3DcfsDe1n9b2nwAAqxw3biym1hF/dYT8cprLWWkFKLxd+gD0C7mtXvtISPDaYn+0+nwAqvvfaBfb2FVP7hPzYxWZFa8ovE+QD0K7h9iO02If2r7egOUf5Kr73EAAWe4PMkx8zQshOU6n4moOLsK7A3CxCyAPQTv6xtWkNQpO1jKpo3GN7l1xDtfah0TM5KnUezt5xPuqv4djFe3cut3mW2UWLahnJuZoOrQFGU69SBzqqvWlDqFAAyCfMkSSfjTNpXttmtXGQ7SrFTHSV5U9Bbo3OdUTjKwQXLTEKUzEFQ0NCtJ745Yk+LLZY6wOU03ew1xVZiFyqAZzCGzKzAKdmMI2xjSASdKoP1sEd42og+JtRroeoknTzPWpI4fi3ExfYMAJi6Qy8hMQw1PxNFtAuef06P2fkPzr2mP8AZ3Ef8m7/APruf+2vam1EyG1yydxmBGoIBkEaggjUEEAz5Ve2+3+KCwUtu37ZS4CdtSikKW0G2UeVZn/s7f8A+YP8TflUe7wu+rEd5t/bbp/IofSXBskGOIuvcdnfMzsZYkHU+gEAbAAaAACo9wdQfgaqeC8Iud4putmUqdMxOuhG49aN24Nh+5Y92JCtB1mQpihdVovagYzgiQQR5GalcLOre6q7DDwR508utq9/02+hodSt1Jr3fVDOje2un2v9GXLXB1HxpM0L2OH2yqkqNQOv5163D0/ZHz/Oua9EvzfL+TrL8Sf5Pn/ATGvCKFjgF6fM/nTf6CsbHfqfzqvA/wC3y/kv+p/6fP8AgKzU/hHY7G4tGuYdsNkVssXDcVpCqT7KkfeoN4Tby34E+w3MnmvWtv8AsoP+6XP+s3/ZbqUtOo1dks4JW1cpUPSRw7gRd+zbiw2XBt6Xbn4oKiv2B4wP/p8OfS8PxIrdqYxGKCbgn0j8SOlPeGpdjl+MrfmMK/2K4wDrgkP7t61Pul6ZPZTi678PJ9Lto/R63nD40OYAIPnHL0NSanhqXYnjK177j56/oPiY34be9zIfoa4cNxw34dix6IG+hr6EiuihekpPoaLX1l1+SPnhxdVou4e/ZkSO9tlAYiYnfeuJo9+1lWN/CKttHLrdAzOyAFQrQco5hT8Kz6xdLrbypaPeMyoQ94TlLydbRGyE5ZzQR4ZNJVNI1L1eDpUdanBb+T0mkNXNavSYtrAJXN3hyyGynU2xHWDrE6TpSRaukTkQjMoEXRrn7rKw8Hs/rreu/i20rLw8zbxdM8NINe4e8He6mWDbQOWD5gZdFiCix7fyqtxd5zdKq5UBVOgU6mZ3HlV+hknZ+8KNVT9lXzb5XJxpBqm4njLtoA55kgQVXn6CoacavSJI16ICddoEiZreOmm1dWF62pjSltmnf4f9Ci37J99R2tFmgA7t8ctU/CuMXLlwKSsGZga7E7zVlirAYnM7gCfCvOBvJ0nUCpGk4TswJ141Ke6Pcbv2oIJ5qD8v4U0a4WEWcixrBJ1J259PypjEXCCI8/wrqUntgcarmYtq2XBH9TZgg/qbQ0I5Rm1nTT41ij3G8vn+dRmny+FDUtUVmZOF8G4XcMSZ8h94dBPPrXtYaEPX/LXUo9JTfVmL00WG4NJe2DuAfUV6DXE0wGLtnxL7/oav+9/UuP7LfQ0PIfEvr+Bq2F39W37p+hoHyEgZw7aH1/KpFgeC6P8Ay2+hqJbOrfvH8KlYY6Xf3G+hrat/a/T6m+m/ur4/RkTDHwL6D6Cizs5grT2VLW7bMXYS6htisDcGJ6Dm3PYPwp8C/ur9BRp2Vb9Ra/6ze72NYn8Pf0Q1jap47midk2u37os7vZy2sfq8MB5225RO3KBqdPaO0iG7/ZyyoE2bBUwJUQdV0I1A5bzzqzvYsrcz7EAqJEjLIPXeRrG+UdBUKzcAFtAdFKiZHJHA2Ij41w4VqrSu89efPj5dx30E1m+Mdu68jM7OJCOphmYhlAXUkkplA85zVp/Yzi36OiYfEWrtt7tx2tuCrJORfAxEwxFskCNes0DdjXtHEZbiS3t22nRchGYEbahl1O2WtD4bZF7Fopcqlp+8LHTYGIbTSSB/er0dkqtzJJyoNN45L+9x1rNwrbAYQCxKOSuaIzEGFEk6HalnjRYIbuTUAgBGmcisdM0jRzvtoTFc3C8/eu5hCZ5k6gAaqZgiP8R0pJ4StxmuJl7zLqZfUDaS2/MR0gyNZ3szmXY1/TeUrlazbJhZyuJPmwDDKCCMx3gnap13i98LK923IjMJG0mACTA8UgkabVQWbZRXy+wDCWmzkukLowJ0XJp0g1LczbXulCd648KjKQigG4Q0g5c5II0mTUyUmEXCOKtcHjCg6gQwM5TE6dRrsJmrUNQTwew1vv8AwG1C24EZY8ZkgSQFMbVdcLugmc1yV3WJBn0BJA058/OiWUEmAf2zYm4MRhlTN/V3D4QsgmVBBbbQvWcXMS+bL3RLpN0K1u2YznNqOSE3CY5SNo0037XMnf2AxuD9W3sG2NMw/bRj8I3PWgQ20NxrmbEZ2GUt3luSNND+qjkK59Wo1N5XzOrQpydNWQwcdenMQ2+oi3HtpAy5x0RRzhvfUO/xbEqCO7C21ZWiNAbQQps3JcN56Zuoq0a3bJkm+Tpu9o7EEf8AB3BUa+VeFbcETeIMyC9ogzMyDZg7nfqetZRrSXLXzNnQk/8AH6EHg7Ob2KNxQrGyCQJj+ssdWYzHU1HF8piWYQSoTfXkeoIqzt92hdlFzM6ZCWZSAoKkQFRdfAPnUG/gkZixGvkSNttjVuqnK/l0GKEJQs2ut/lYqu1eLNzKx3LD6Gr/ALPqTh7eU3fZEw3hGUHoNNBOu0DlpVFxvBKtokAyCIkk/U1QA05S9enhnN1zvXu10QW8Vuq2NQKrLlQghyS0g3J3JjlXt9Cc0AnR4iqHgAm8PQ/Q1d4i1Jb9a6ATovwnfnMUE1aql5BUn/8AB+/9hNy0QGJES5j001qFf9oeh/CnFWARndtT7R56TA/GmLx8Q9D9VpxewIS9o8uVJt28PlGZ7oPMC2pE67EuCdI5VGc70y21Zljly6oJA1AOhMA+8cj5V1WeC4bbZJZFJltTvoxFdV4M95cTXi3ZJHSha72luiVYKDBBIzAgxE770xg7d1xnF55mNSx2852qrA2DINqPX8DVgr+A+h+lC3C+J3bt4KFBUTmYAiIB8yIkiiMiAR5UD5IUSN4m/eP0FSsK2lz9xvpVdh31b978BUvCv7f7jfStav8AbZvp/wC6vvoRMJc8C/uj6Ucdk7k4e3/1mnXlFuefpy9/QAwj+Aeg+go47KN/uqxqRfaBP/lp5yBMbRtvypDWewveF/i/cExcmDrqBs8Dz+/zHWq3HcQNrKzjWRADliQM/Msco11jkfOn8NYaBnPiOsZiJ1UaSdT4pjoDFUHH8QDcyg6BdNeeu0+6ldFShqKsYZtZv3pY9/I1U1m6FrWv/wClXgLLWTKGD10MzuPhV1wHts+GuXv1WZXVVPi8Q8OhUkaDxEZTzG9VNm/I95pzEYUhQxjXzEx6Tr7h616qdOndX56Ca3NNLjqbHwviaX7Ia2GNt8gzAAmYliQdjIZWGuwOs15cIthlS3duMNQ/dtCyNYMeI6zEb1nXYntSmH76zefLbZCw3JzjSAOrL6DwjUUZ9meOZ73clWlyzZsw0ygQsQJAHMk89OiFRbJbQY0pSTkuERv0tblxMhMhCFABkKcpiSkqYAgCI5b1ZYO7Ya09wKAZj+rzZgIhdVI9ofGpp4T3DnukZgwA5mI869scDi0oSUGZmhycwzb6gdfwoFEzsReF4/vXusQYAtL4QQD7ZOjEeXx23q3w1+AyjP6+AR6Bm8+lLPDWa2FZtugBnTnmFNL2fUGcxM6GQPfEbUSVkQzH7WMQTiLA1kWjvE+2w5T0FZm3F8RDMqLkDRmIIG5jnrsdq077XsCLT4cyScjjXaA8j5saB+MYbJhAv7OUn/Fr82NKuEHVakuw8qtSNKO125KUcdv9E+B/OvBxq+SAFQkmAIO5251acM4KWtI+S02bxS7gaDSAMwiDz9elRhhRaxltDoM6nQyIOogyZGo57Vr6GlnBn4ivhuTGrHEbxNwOoQpbZ4KkGQNN+UmjjDdkbXc2rlzEXFLojf8ACUSyhiBKHTWhntChLPdA0Ni4h90EfIn4UUXAAlqGhjasbEDZEOsqRsOZjXyrKEIPog5VqiS9Z9f2KDtzwRcNh0e3da5muKpDC2wgq7A+FRr4R8aE8PgbrrmCp5jIsj2d9NJLCi7txl/Rkjf9It5jKsZ7u7uVGp8z15bULMa0aUVhGlGLq3cm8CODX270AqokHZADt1FXaYRrxa2rKhIaGfRfaGhMdKqbUC6kGdCdo5CingWAxCpdv907WcupYAIQDrGY+KeeUEaa1jJevddjZJRjsbxf9gP4jbuYa+9t3Vyp1j2TOs+utO3zqPQ/UUXXuyFzHrcdLaqy+LOfvFQAtpdgoy5iTtOSYmaE+IYV7VzJcVkYDVWEHf6edNxleJzqkds8DbtvTbvXjHem3O1UCE3DD+rHq3/c1dTPC8QotLLKDrMkftHzrqoxYJ4lyWkmSYJPqKnWUui2MrLl9U0+Ou81Gv2SToN42p5rUCBsN/M1bNLXO4HxJ8PeD6xBzDcNAJj3mB76uE4tfvkZWKyYVUjrosnVjHWqdrPh9YqTaB0ynKR7iKnOS7WH8DiCGynUNqD6D8qtbB9v9xvpUfB8IcWzfIJtg5AdIzHTrM6zTmDt3XDG3aLiCCZgCak2nBoOkttROxWWC0DLEZRv7ulHvZJ/91X/AO4b3TbXX3R0oERsvhIgjTejTsncnB8//mGB3kEWl3A16z6c9qS1mYL3ou62y9xKx950II10Jy9ziCreEEA7g7EjXTX3jVzHqztOUlTBABUCOitqJHXzq6fCkkTb2AHtHpr94E8v4VDXg5h7jooYZcuVnOgDzObTXkPPoK20qhpluivJikajcrNkLEcTt2gDp5aGPprUjD9oxfBSddTpIkDXYgz8RQ7x0TeUQSMoI003M/h8qicPVhft5BqXUQPMwR8Ca6NSadRXXAzGcoppdTReF/ZxjMUiXbRsi3cmC7sCApKmVCknUGI+VbL2b7N28HZt21AZ0QK1zKAz6yZjz5SYrBD204pYAtYbEZLKgZFy2tJ1OrISdSTqedJP2g8a/wDF/wCWz/8AzrGrWTlaTWC1SqNYTPpSa+cvtW43dvcSvKzZrVlgttCSUACqSYBiSxMnfYcqiXPtB4z/AOLY6xotqdf7lQeL4tr93NcAz5FV2B9plGrARpNYuoujLVJrnDDP7D+0WIOLbDyWsG2zspJK2yIgrPsySFgaGZ3Fbnmr5X4bxHE4TXCObVx97umqDe3BBAObU/upHnYDttxj/wAa3+X/ANlX6SK5ZPQzeUg0+2rEE4uynJbBb/FcI/8ARWX4/j/e2chUh8wkz4WAnrr7qkcT4ticVc/3m81xwAsmNF3jRRIkk++uu4NVXTfnuc3qDp05UCS3bgnfao9iqF9rY5GdIZQYmDpOxmKXgMYovK90mAZ08ttuQ026VbNwgNazKkubmUA6gaBgAp5RqSZ5bc27OFUgkqNDvET0IHQ/iKkqySZcKDk0rjuL4ut8vbtklRabUzqxIA35AE/Gr1e1PhQZb4yqikK6QciqpiTzjpVHbw6qZAAqNxUN3Zyg6atHQfhtS0al5Wj1G3p1GF55t2JvajjAvWkREdYvByXdW3DAAAAQNSapbrRvHxB+lVWpPzq+4fhxdUkINIGw1PONNI/GmZ+qrsxoVOVHBJ7LYMXcfhrbAFWcTqDKyCRp5A1tfazjlnBYc3LylkMKEUAliw9kA6RAO+wFY72a4gmGxVq8yEhCSQoGYgqRI+Mx5UXfapxW1iMNYZGzLJZfMwFgjkwk71UZIGpeT+/voO8B+1bBSLXdXMOpJhmIdAT1I1UctjHOrD7TeEJcwTXQAWtwysOhIBE/skEn3A1h5idq1Ps/xQ3+A4hXbMbSugncKEzIPQagelbWFk23kzlUJ0Ak0v8AQHIDRoZjUct/nUjhuJt287urOw0RQYBmZzHeB5U3he0IWA9oOoEEBipPvrNud/VQaUbZZCKj+RXUTLisAwByxIGjZ8w9YJB9a6i3eQNvMoLNmNZJiknb3GjHtvgLNnJatIqlonTxAbCTvrMn0FJsW1VQoGg0/j603p9LKrJ3drC9TURpxTSvcouGcPF0jODkXcbZtdQDy2OvmKkns6s+20TpI1jlJ5nziroNXszvXThoaUVZq/6iU9XUk7rH6D2Pvp+hrhrSsFBzOWIJOUaa9SfTpVVwzi1yxomqiMwHPXb+elO4/ia2gFOgbUEdQQYjfWq04nxNqCDqIjxDcbfCuTqKMITcUsHQp15zipN5E8W4h+k3c2UW4EaCOZOvnrFXXY7F+G6hMk3kcDYzkYM3QbD4edMW+G+C7daMlq3cdANCxVTlZjuPFlqF2QzpdafZy5mk66MAD1mX2G80jXinBpeRrtlPhXbCrhlpbXguYZrivl1CEOMqs4CkxMgZoDA+HnsYdx2AuKym0DBGYa5ZMbe1oQD76iX0DDw2wwE/8K+wBPLRsonQz5Ca97QYS1h+7t2gO8KxeO3iG4C5myhTpvvPlHX1lb1Hn2v268iVHSeslNO8e/PueEU/ESzggbAyddhoOX86VE4dadGRgBIIKyAdSSNuZ/hT1y+iBgWzZgIHTXcj0H+aplh1vXLQRwsFNejBh4vlMVyU5dTpvbfAjjhe0csZXI2I1A5aHrVThsa4YSZHnRD2nx/6Tir94/fuEr+6Cco/whRVVYwByZyDAiT76OW2Tba5K3TxZ8FxwrCd5etr+035n8KvsXw20SkD9rMR1zMp+Yqh4NjFS4GJgJLTymNP83ypTY+4blrWFZGJaIUhpPypapTUWtvY3jUlO7kTuL4RRZRkGjQxHn7LR0k/9tVVvCkkQCfQSak2sauTI1xZVm5/dbaPMMG031peCukWiQSPPb+RH1q7RdN7llcFxnKNRbXjqRcVw2yGlxeBI38GX1ywSfjXr8MJWbbhx0jK3w1n1BpF7Etcy5jqugPkBp+NTeHvHi5c45Hkaz3OIW1SdxnCKtvDl2bxXWuKmvId2hI6HxOPd5U9i2tG6QzFLZyAlRmKgKomOZ0qVb7NHEd41p/1igZbZEpGpOUn2JLloiJaTuaGuO8JxGGa2b4Cq4gCZ1UCZjnJnnvWkFGcipb4Rwi04yMKgTuLr3GJOYOpXTSCAVGkyOdMYhrIwrmT3wBDBujFgIEcxl+dQcDws39A6AlsqqQSxJ2Ajn4tBV1iuzqphH78lLjKjW4tsSF1Ld5tlBBAH3gVPI0c6UYvBlHUTaswCLayKM+ztoDDrOmfPHxOvyoKK67x/H/Wjs4PVVU7AegEQB5QMtXqXhIz06y2WF3AW2EAeLSPlp8qd4h2YR08TGLckIDEkCWE/Cf3TScPihYm6fFkBMdToAPnNEvBLClDcVu8t3Bqo8LjNLiOWYExJIBXTkaTu1lDjs8MzfinYdmtm7hyDl/rLRb9Yp12n2vSeRqVwrG2sPwvEIjd5dugC6ksptgkpMFYIBZRAOszPKrrjjhbcKSCzt66mYjcc5Hr11oMVwJgb1xvDZNv9YxZVJKlWYKp8RkqDtrI603QquWJCtamoZiDaoYnkTE/X8KbfDidKdv3l+5OUbTv/M03bvb0yhZiDbA5ivKVkU6k611WUaL2q7J3r1xsUrWzbUSwLEMBbAmBEGQNNao+/oz4NjXvNiMM2XILcCOriPa+PKgVcO5u90AS+bKAABrPrp1rp6WoouSEqkHJR9xLGIqx4bwy7dOiME5tlIHu5E0ScE4QmHQaBrm7PE/4Z9kfM1Z99JB/CldR+L8xpL4/wdLT/g/Eqr+H8lFgOzVsXM11DdGUjI6yIJHlBOler9muFGfILuY+JfF7EnkBA0PJwauLjAGYBPIfP3VIst4ZJAJ0GugE6kfH1JFcWVepUk5SeTsLS0oRSjEDe0XY7Ed0q4bxrvdHeeN8plNDAZQSTAO8GKa7NfZxfLW7z3FRXDlgVYukaAFTGpIJ35Ue2bkElYG+4nSeXT3U+b7RGh/Hr/PICjhWthmcqDjNTpuzXAG8e4Daw471M9xrcPmbKFEEahBOus6k7UCYxnF45mBJnXcDQk69eta3x+2b2GuKpVc0SH5gGTzkHQbfDplvG+y2IVSwtsVB1I1ABknQage6mN8W1kSqyqybc8vr9oqb68ucmT8vw+deWAZEb+VLw1ybeUjxAxPOlKuUTz+laCtupLa/lbrB/n8a9TiuVWA1kHfYTl/IfOqzaVBmT9K63ZJn3/ShtYNO4efZpYw+Iv3bV9FYPaOUHkQROU7gwTqOlaXY7I4VFZAhKMuQqzuwK+hO86zWB8Nxdyw6XbbFXQ6EciP4Vs/ZLth+lWhnKi4BJgaMOoBOhB0IrSDj1C2TcXKPC5/6W1zslgyIbD2oHMqCdokk67c5rKcRcSW7tctssSg1MKScu+p8IXetG7V8fSzhLpkZipUREy2kwJPMmsps44OxjRVGn8+4VlqGnhBUe4/pr1EUvDtp00+lRcRiQGJ3OlWHCuFXL4JUQgPtHoenWkWsXY0nnBddkcJe/SLV1Vi0pi4WOUFTIaObbzpzAq57edjXx5S5h7yN3SnLZIiW3JFyYzGAIYRpuKh4O8VRUIIjRuhMbSOXKpdvjnd6aWiT4YhQfMkKSaCGo2vgJwfRmadmbZt49Q9sm5bbLkY5SjHQEiJlZJ1rYkduWaNucfzFVH+0Lqf16hlciblvUkDbMQJMQPhtVhaxYGqNmRoAIIg59NYPKBrtT9KtGeOpz61KUc9ApyKuGbu1HskqoESYnbmSfmax3ivDrqv3gHdqSdWHPKTtz0rZ7FzIsQNBp7tOQqFx3h9vEWslxRHtAg6qwB1BjcT+dFVpbslUqlsGZdj0/SVxNu5BOQFDtD5hBA6So+nOqfsr2ia3dNtR7Urk667SCOcQd9BRzw3sp+iYhHtuxDuFcED2SCdSOjAaiKTa7J28HiL2KIzEmbS8lZpJJ85gDzM+VKyhtXrDsZbuCgxV9mvOjWgzJOTUnOykky0eJhqNoJ50N8YxZu2LoLDMDqDt7dvSdgNeZ+7OtEvGMSbd8oJLKikEb5wST7/FNCfazhv+8MyrlS5+tVssrDqrESOjtk1IiRV6Z+tkz1K9UFm28vmabBNXNvhdy2GuMI7vUfeU+JhIZJQ6o33vuHfSqrLr1Jp4S5EZK9qZ3Kevvrqq4W0OOC8c7jEX2Klwco0YAiJ9x+PKpfDyLmJxGJVCIChAYmWAL7E7jSZ+9tQxgLgW4xJJ7wkx0h3Gke6iIJkswGILFnMc4gAR0hamoajBtcvBNCnKqr8JXCFL4C5nHhOigElmnYAekGlm6x1KZRyURPL2m+6NvOqC1xIT3jSSFhFUiANJM8piSfTyoltdmu8RGGJSSoYpcRhbBIGnhbxDzadtq5ag5cHelWjDMjrCiMx1PONtOQHMefv8qdGu8D4VAxnZ3GqZzK4HO0A4A6BdG90VV4zG3EkPe6yCmXkR+NU4uPKCjUjLhhC19EJJKzHi1+WnuqPf4hnn9ldJk6j5c6obfFM+hIgGSw+p86VisVICroCdB0A3Y9TuI9aECpUtgRxLG2T7IbMd9TpHQdaTg+1NhSALb+e0DrAIJPrNU3EsRCSn3p15kDT36zp5DrT3AbuVSSAVUS0jeZgekfU1sknHIk5etgldpuAW8Rba/hDlce2BoG9R91v7QkHnFAD3zGu/SjGzxDurxyxBJ25g/wCvwoe7TYYW7sj2X8X50xRk09r+AtWimty+JE4RbLvvGh31qzXhsH+sY7baDT+fnVz9l/CcNde4cTlKlQEXve7aZ1OhBOlaKOxGAM5Be/u3VP1U1u0x/R1tFCnavBuX35mW2eEpEtJ9T+VW/Bcatm/YMAIHAI5ZTofqTR4vY7Arq1u4/wD1Lxj4JlqUt7D4Tx28PZQJDOQoLi2HQXGDNLeFGLHyFUoscn+J6SMJQpU+VbhLn9QZ+0a9auYMZRkYXUKBlcG4YMqPDr4WFZ4cUP1mUZdDp57EVpGMXDqxt4jFYe5dtEhmHD72KuyDqWuXGZCYAJIXL00rO+PcS766SCGE5VItpalQdPBbAAMQTVTjk4UHZHp8d1U/aYL8TWnWnyWnUABETMPQSAfUiD76y7hNq5cxKd2uZkOaJjb18yB760viLBMMNRNxVX6kjTzWka64Q1SfLINm8+QRHIH1O/40zisWmYKdRMamNSBt01rmxQ2GwMDzOsn10ioHF7INu4OYIjzDEDf3r8RS0Y5NnLBITiWWVJ05hhynmOWvSnsLxEW3BTVWjMjHQgmDB5MCCJ578qpHtMySd0kMZ5e0D8RHoak3ni3lyiVnKRocs7eZVs3+IVpt25QF74ZqmBxlvuxDtrBE6jUbCJEDyqTccnbxH1yn4HT50Fdh+M5lVGnwgQxHuk9OQ9RR2pp5ahtWFlp4rIwcOwhsozf2jMfA6/EVQ9o8YWHdFpJK6xlHtLyEmAAx9xotLiKzLtPca3iGYGe89kc5LQ2vPwkjyFZVptjFKKSZHvMtuWfVmuMfMIhiB6hR8POpeBti6WuXPGgaLYJIKsMoFzMsMp8M6HXSdhVdxTKzW9yA9xR5rlG3qySPWrdMSpw65dmQf5SVHyArCE3B7kHKmqnqs9xvZjCXQRkZJUrIbMYIVZlhmJAUbtG+8mcs4rwU4W66MQxEQeoPOOX+taxw+/mtWydyqyfdWX9ocX3mJuE8zPpMZR7liupe5yoqzaKzuQa6pK3dK6quHYsuG3AtwEoH0dAJIjM2+m8dDRFiSoEHZRod9oFC3D7wBzGNGY67aFTVviuKKwlWBB5dd59aSqtt2HtLtSb6jNu6uQ69Y0jQH5bmjjsnxw4hWBUL3eRRBJnw677bfOs8sCS5OnT3Dp76Mvs8X9VdPW5HwRfzo6as2BqHdL4htbam3vO0/qiwkwSd457UkNTLcadQYRio5nKBp0nlTFxK1+AK+0PiJD27IXJAzMBG5mNgNgD8arMGc1vMDsvv10Ue/U++pnaW4MRfZz7UKNOQUHT1JYn4VV4PEx4dADvHlufcNPfSc2pPA5BOKyO43CEhVHJI+n8fjSBbP6PcUb+AH0B1+f1qVdxwzM3JVGnKXYR8hUK9xQDXkZB/H5ihimE2iFdUAidxB6acwfhS+NIL2HR/+WSPONJ+oqqxeNLEmn7Vw9yRuCfh/MU3GNnF+Yu5XTRFtgAU7bxrWzmRipHMaf6+hqLmpt3rqbsWFLG5dmeJ2L+EtXigzkEOANA6mGjoDv6MKj4vEg3EzZYzHuywGS44Vhfwjk6Kb2HuoUnmNNRQT9nXFbSi5acTdLL3HmzeGP8AFk+Jq/uXM6My5u6uCC3cticPdCmVt4mzb/W4fFWpCd4IkWxrSlrMMsVxJuWBbtXuL3cJly2hh8GgUW4yi2zuue6VHgJ5xWece7PmwzdymNyALHf4drZj7wOVYkGCDIEeY1N8Ar3hnWxjLhMlnwnE2BJkyWs3mFy23VW1FTQbtsb9obMf9PEKP+41GrlpmVcB4z3N3wmCZEjkYMT1EnbyrQkPf2BoAVYMwHLMJ+GkUjEXrXeC4+MuhxpOJ4QpeNRGdLYI3Pxp+1xGwim2rhiRl0tG0B0BESCOnKkdTDqNUJdBniWD7tUywZgz0cEx7idD61Gs4YutzNPdEaEalQwJI9VOsf2QaurgLIBGY+I+pOw5bGT7j0qruP3Gs+JjmInYaDX4MY5Umn2GrFLiuHvY7wGRIBBPssNdVPMR9aXaxfed2F8LEFswOkx8mGx6ik8Q4n/WIsm2CdD7PU5f2ee2lLs21tBDGvjIHXwb/wCYfCjfGeQVzZBIMf3OS4AFnfKNDsDIiNfDrRrwjGd5bDD4dCNxPkaya7xrMoC+g8/Ijnv86Puyd9RaBLhc3tAgwGBM89P9KumnexcpJLIS3LvhNZ521xSm5ZtgjOCT6SNNfWjq/ckQj2z/AHo/Cg/jvZd7ji4WWQNIcflMVrKEuxUasLcg7i8R4LQBnKd/eVHzHwqw4Xab9EWeYkehqFhOA3Ff9YyZc2vik7g7DeI8qIFxGHtKM2a5lGi+ygj01PxofQyeClXjHJU8O42oU2wtwtb8JOQlARqJYaKIjeKC+M8K7u7oZDayd9aN+JdrnKMiKlpH8OVFAkbsSY6GPVqE8Xez5/7EfOY/GmJNppLsZU4RdOUn3wVDprXUoqTrXUVwLC8HECRMlvPmNh7qextlibegEtprLECCZ5CvcHhYKr6/+r8qf4hdy3LQPJWPxUisnK81YC1o2ZHwlxk7xCRl8RB5xmM61I4Xxm7ZLd1cZZbYGQdAPZMjl0qDebxRO7EH0bf605dtd3duKkwrEekmd60lHlhQnwmFOG7d4kQGFtvVSD/lIHyq3xva13sQQF0kwNAOXntQRbQkfxFSr7HKQWG2kn8tqXk5PFxtQjykc2JJS4wPl56yT9KjWGgZjzkD0B1PxEegNUn9IshKnY6H0/hUvC46XA5DQVr6JpC3pE2XohUad3Ij0Gn4/Oo9zh+YXMvmR66VGOJJfMdAOXQCf9am8NvlS37436Hf61k7xyGrMHUtakHTr/Pvqws3BAUGAdJPKep6U7i1Ud7yYQY9+tU1rEeKmV66uY+y7B1g/skxN4ZhfwoU8+8Zv+1IJ99WuG+xm0P6/HDzFm3r/ic/+mk9hscxsaqzEGAc2nwjz86JzfJGoy+U/wABWyqNoxlFJkXh3ZbheD1Sw19x968xf/Lon+Wm+03a09w6gWrYu3NYL2y53Y57Kly5yxIBJiKTi74AM1neJ7SXHkFm2OUKzIAGMnN3YGcbaFwdNjNRNtlF92ftrcvWh+jWWUeJmdD3torJVlfN3mVmWQLmcA5lnTKD/DcZu6nOdTpOug2rIjiWS3aVWgpmyxEoSYYKw8aKxhih0Ojro8DTeGYfJaRTJIUAkmSTz1PnUlyUXTccuZTMH1FBXHcQboHgVXBJIRYkRBEqPM8/rUniHbbDWxALXDzyjT1k6H3VVNiEvBnUwCPvGQsqTqAYOx39KW1CkkMULXPW4n3gVhvbBhSfD4REeQJCzG8naouEYszFwWckbgxrGwjQDXTbSmMPg1QFw+WNgSOfkNWkSIgCot7iN9rgCmGkMMsSIOkxsNKT234HL25JXaLCdxZYNs7KR1n7x+YHx61XphrlxbZ1hYWfKc0/EQR5fAg4ri7eMCjTvB90MNOu/tJIB05E++qTGJhray2d2IlEOZV2ViW2GxiCdzy1NxbtZclSSvfoeYVAwLanK8x0BO3WIB+Jow4PZtqpYvoQxy8wRqzGNOXu1oKupBZlcQwAECGJMbj7o1JPy3Bqx4pjhZw7Eswe8sKuUAx4ZbPvlgHTeW8qOCbmrAyttdwqGNQoWRg4H7JB15DyO1Q3xdw/8L4k/wDtrP8AhHHbmHfOuuozKxlWA2knWeh5Ud2e2yXEDKuvMZSSD0kGDXTlGxzT0WLjbqFAkk6nQe+qi5nuutu2pZ3MKo3JP870RcEw17iLuiN3aKJcleRMAAA+I+8CtB7M9k7ODXwrmuxDXWHiPUDUhV20HTWaC1wgL4H9isrnxd9y5M5LRGVR0zODJ9APfvVr/wDBzh6Ase/MSSTdOw8lAEaUeMa8NXZBbnax8z4js1dd2axbItEnuw9xA2WdJkgz7q6vod+zmGYybFljpq1pGMAQNSJgAADyArqz2GjqLsfO1tU7xX18M7Hr5VD4lF6+MrAAJv7/AONPWZBj+FRsTh/1hbkQNCNqSp4lz0Npq64ESJPPUfRaL+ydi02LxHeXLa5oARzDMdwV6wAZ/eoKcaz0H5j8KXx8r3zc5C7fuinYrOBV+ZquL7F4Z9fAJ5q2X6VS8S7K4OwpL4hU9XUk+QBEn0FZijBdp+NNXGnWtHTvyUptcCMXfzOW2nbyHIV7bxMa02wpBFFYG/Ut+H48FYbzH4j8RU+3xFVKHUgXBm9CpBP0oYpYvt1rOVJM0VRpBHxUy7sDEn3Ruvy0qhe7rpXDGOQBO23Wkiehq4Q2qxU5bngJ+znbzE4RcqlHT9h109QVhgffRBwLt/fxOIFu8qkPOUouXLAJ66rA56+ZrOgxp3CY57bq6HKymR/PMfnWllYzuaj2ixWWzc65SPjp+NUydnlWwl0Kc4tpecySwBcZe7XYFUzPsSSkbGKruL9pu/RVVcoYAtrJkGIHlM/CibitwphrdxCEFyyMrMSASDnW2XGtt4W29ths9qPvwcle5s1ZO/l88lDgLHeY1ElSqtpkbPbypr4G525PhBmAQJ0o4452hTCpJg3CPAv0J6LPvMacyM14ezC4HllYAmQB4tyR1U+akcxUfH457jF7hLE9TJ8vlWqh1ZjcftY4bMAek8qkWMcUOniEQROsdPSqgXPj8afyk7H60ckpKzIm07ovcLxW0bbqygNJy5iRAYAGI3IMaDpTfBsfbVLxDZ3YQA/IcpB39Dp7pmjvLpqahFdZE0pLTLNmMKu+qCO1gc5OZlUaFixEDXY7a7aacqRxjEoCSCAxJAE/d5k8tSf8tDzAjWSD61wt6VS0+btkdfGEWlnjISSok6BZ209/vqHisc91zcuHOx08gBsI0AHpTKJrToWPSt4U4xyjKVSUlZjn6SApGQ+8zP5URfZ0VfGpZ8MXgVGfQBh4gdBrsRH9qhpl6iR9PSl4LEtYu27tuc1t1deWqkMPpWjyZn1JwfgiYYEW1AmMzbEx9B5VO72dvjVZgOKLiLaXUPguKGXyBEx6jY+YNTkvDagCRIFdNMLjVOg1rnvAe0YqixcHkSK6mP0oeddVEPnR0gz10/Kmbi1Yd1MjlUR0POuQmdKxTYlWGckQI0MjXc+7eoXFLw718u0/ONfnNXHFG8Efzzocvuc7dSTPxNdKhK6uI1lZ2OmueOtNUp3mmTE4mkzXTXkVRD015XhFdNQgoGlK+tID0pWFQh7n60pW602SOteZoqEJ2B1YKTALDMYmFnxGOcCT7qOu03EhZsWsNZZ2sxo7DVkTTRoAbxAgkaeGKzuzeggirfGm2rWspaO78cnQMXeY0Hhy5TAnc1X+SCXAycSdDPi3PqeXpyr0uG3/AIf60jE28rEctx/PlTdsTpWgA+bZpdq8Rz2ppWI0LAeR5+6lkSfpUILOurH0FelxTOcDzpFy55fGpcg4yk6mK8MARpNRXnrTZtmhuWTlAG5rz9KFQu6pQs1LkJH6YJ20pDsT6edJs4cu2VFZ2OyqCzfAa0ZcE+ynHX4LqMMn7V4w3utr4vjlqXIGH2W41rOBVHPtu7oJ2Vo08vEGMedFWJ4+EWSYkwP4dah4fh2DwdtRcbvmVQPFougjRB+M1ExHa04g27Fu2AC3gGYKYXcrI0NZuS4CUXyX+B4mWGgyLyJBzN5hd6tsPb55WJ6uQB8KpsJxPLowdWG4K2z8x+VVHEu191TlWJLaeVU2lyXZsOp8/lXUHHt0RoV15xXVW9E2szdht/PWmcUNT/PSvK6uQdMqOLeyvqKHcX7b+p/7jXtdXS0/AhX9oj15XV1NGAoV7XV1Qh5XV1dUIcaS1dXVCHgryurqhBdqpmLPs/uj6Curqp8ovoKY+Ba03txwmzb4BgLqWbaXG7vNcVFV2m2xMsBJk6ma6uq2CZTZNal9hKBsbfJAJWwSpOpE3EBg8tNK9rqt8Fmv2OzuFYXGbDWGZiSxNpCW05kjX31jX2ncHsWmPdWbVv8AcRV6/siurqyIzM1alg11dWpBu4x60R9gcIl2+BcRbg6OoYfA11dVMp8H0Hg8BbsoBatpbEbIoUfBQKqOPXmCmCR7zXV1ZPg0gAGMcmSTJ1qVwNAb96QDGHBE8jn3HQ6D4V1dWNP2jWfAVYO+zYWWYsepJJ3HWhs/13u/GurqOp0Aj1PG3rq6urI1P//Z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8931" y="-1614351"/>
            <a:ext cx="4991100" cy="3743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  <p:pic>
        <p:nvPicPr>
          <p:cNvPr id="102404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962400"/>
            <a:ext cx="4191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2" name="Rectangle 8"/>
          <p:cNvSpPr>
            <a:spLocks noGrp="1" noChangeArrowheads="1"/>
          </p:cNvSpPr>
          <p:nvPr>
            <p:ph idx="1"/>
          </p:nvPr>
        </p:nvSpPr>
        <p:spPr>
          <a:xfrm>
            <a:off x="228600" y="0"/>
            <a:ext cx="8534400" cy="42672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Научитесь говорить с детьми без угроз.  </a:t>
            </a:r>
          </a:p>
          <a:p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Контролируйте тон голоса.</a:t>
            </a:r>
          </a:p>
          <a:p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Будьте как можно терпеливее,</a:t>
            </a:r>
          </a:p>
          <a:p>
            <a:pPr>
              <a:buNone/>
            </a:pPr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если ребенок допустил ошибку. </a:t>
            </a:r>
          </a:p>
          <a:p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Показывайте пример хорошего поведения. </a:t>
            </a:r>
          </a:p>
          <a:p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Учитесь корректировать позитивно. </a:t>
            </a:r>
          </a:p>
          <a:p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Учитесь говорить «извини» и «прости».</a:t>
            </a:r>
          </a:p>
          <a:p>
            <a:pPr>
              <a:lnSpc>
                <a:spcPct val="100000"/>
              </a:lnSpc>
              <a:buNone/>
            </a:pPr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Создавайте доверительную и     </a:t>
            </a:r>
          </a:p>
          <a:p>
            <a:pPr>
              <a:lnSpc>
                <a:spcPct val="100000"/>
              </a:lnSpc>
              <a:buNone/>
            </a:pPr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комфортную атмосферу дома,       </a:t>
            </a:r>
          </a:p>
          <a:p>
            <a:pPr>
              <a:lnSpc>
                <a:spcPct val="100000"/>
              </a:lnSpc>
              <a:buNone/>
            </a:pPr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на уроках субботней школы.</a:t>
            </a:r>
          </a:p>
        </p:txBody>
      </p:sp>
      <p:pic>
        <p:nvPicPr>
          <p:cNvPr id="10445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96366"/>
            <a:ext cx="2133601" cy="206163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Документы Каминской\Картинки\Дети\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1143000"/>
            <a:ext cx="1985254" cy="23622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9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9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9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9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9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9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9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9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9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9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2" name="Rectangle 8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458200" cy="54102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Учитесь бережным, тактичным прикосновениям.</a:t>
            </a:r>
          </a:p>
          <a:p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Молитесь с детьми и за детей. </a:t>
            </a:r>
          </a:p>
          <a:p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Учитесь беседовать с детьми “сердцем к сердцу”, а не вести с ними только «деловой» разговор. </a:t>
            </a:r>
          </a:p>
        </p:txBody>
      </p:sp>
      <p:pic>
        <p:nvPicPr>
          <p:cNvPr id="2051" name="Picture 3" descr="C:\Документы Каминской\Картинки\3 уровень\clever_gam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4057650"/>
            <a:ext cx="3733800" cy="2800350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>
          <a:xfrm>
            <a:off x="228600" y="4724400"/>
            <a:ext cx="8915400" cy="1828801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Общение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такого рода не приведет к переходу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 «пониженную передачу». 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381000"/>
            <a:ext cx="79248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Беседа  “сердцем к сердцу”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вот что необходимо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взрослым и детям. </a:t>
            </a:r>
            <a:endParaRPr lang="ru-RU" sz="4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Документы Каминской\Картинки\3 уровень\0_c644d_fb90f28c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2362200"/>
            <a:ext cx="3733800" cy="2986311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52400"/>
            <a:ext cx="8686800" cy="59436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Притчи 18:20-21: Смерть и жизнь — во власти языка.  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Послание к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Ефесянам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4:29: Никакое гнилое слово да не исходит из уст ваших, а только доброе для назидания. 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Евангелие от Матфея 15:11: Не то, что входит в уста, оскверняет человека, но то, что выходит из уст, оскверняет человека.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uild="p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52400"/>
            <a:ext cx="8686800" cy="5943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000" b="1" dirty="0" smtClean="0">
                <a:latin typeface="Times New Roman" charset="0"/>
                <a:ea typeface="ＭＳ Ｐゴシック" charset="0"/>
                <a:cs typeface="Times New Roman" charset="0"/>
              </a:rPr>
              <a:t>Притчи 15:1–2: Кроткий ответ отвращает гнев, а оскорбительное слово возбуждает ярость. Язык мудрых сообщает добрые знания, а уста глупых изрыгают глупость. </a:t>
            </a:r>
          </a:p>
          <a:p>
            <a:pPr>
              <a:defRPr/>
            </a:pPr>
            <a:r>
              <a:rPr lang="ru-RU" sz="4000" b="1" dirty="0" smtClean="0">
                <a:latin typeface="Times New Roman" charset="0"/>
                <a:ea typeface="ＭＳ Ｐゴシック" charset="0"/>
                <a:cs typeface="Times New Roman" charset="0"/>
              </a:rPr>
              <a:t>Притчи 17:27: Разумный воздержан в словах своих, и благоразумный хладнокровен.</a:t>
            </a:r>
          </a:p>
          <a:p>
            <a:pPr>
              <a:defRPr/>
            </a:pPr>
            <a:r>
              <a:rPr lang="ru-RU" sz="4000" b="1" dirty="0" smtClean="0">
                <a:latin typeface="Times New Roman" charset="0"/>
                <a:ea typeface="ＭＳ Ｐゴシック" charset="0"/>
                <a:cs typeface="Times New Roman" charset="0"/>
              </a:rPr>
              <a:t> Притчи 12:25: Тоска на сердце человека подавляет его, а доброе слово развеселяет его.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228600"/>
            <a:ext cx="8839200" cy="435133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Псалтирь 142:3: Положи, Господи, охрану устам моим, и огради двери уст моих! 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2 Послание к Тимофею  2:16: 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А непотребного пустословия удаляйся; ибо они еще более будут преуспевать в нечестии.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Послание к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Колоссянам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4:6: Слово ваше да будет всегда с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благодатию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, приправлено солью, дабы вы знали, как отвечать каждому.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228600" y="-838200"/>
            <a:ext cx="8610600" cy="76200"/>
          </a:xfrm>
        </p:spPr>
        <p:txBody>
          <a:bodyPr>
            <a:normAutofit fontScale="90000"/>
          </a:bodyPr>
          <a:lstStyle/>
          <a:p>
            <a:pPr algn="ctr"/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z="600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4" descr="C:\Users\mfunes\AppData\Local\Microsoft\Windows\Temporary Internet Files\Content.IE5\07VWY021\MP900321163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905001"/>
            <a:ext cx="6553200" cy="388620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19200" y="762000"/>
            <a:ext cx="65532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latin typeface="Times New Roman" charset="0"/>
                <a:ea typeface="ＭＳ Ｐゴシック" charset="0"/>
                <a:cs typeface="Times New Roman" charset="0"/>
              </a:rPr>
              <a:t>Мозг человека состоит </a:t>
            </a:r>
            <a:r>
              <a:rPr lang="ru-RU" sz="4400" b="1" dirty="0"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latin typeface="Times New Roman" charset="0"/>
                <a:ea typeface="ＭＳ Ｐゴシック" charset="0"/>
                <a:cs typeface="Times New Roman" charset="0"/>
              </a:rPr>
              <a:t>из трех частей. </a:t>
            </a:r>
            <a:r>
              <a:rPr lang="en-US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latin typeface="Times New Roman" charset="0"/>
                <a:ea typeface="ＭＳ Ｐゴシック" charset="0"/>
                <a:cs typeface="Times New Roman" charset="0"/>
              </a:rPr>
              <a:t> </a:t>
            </a:r>
            <a:endParaRPr lang="en-US" sz="4400" b="1" dirty="0">
              <a:solidFill>
                <a:schemeClr val="tx2"/>
              </a:solidFill>
              <a:effectLst>
                <a:outerShdw blurRad="38100" dist="38100" dir="2700000" algn="tl">
                  <a:srgbClr val="AF273E"/>
                </a:outerShdw>
              </a:effectLst>
              <a:latin typeface="Arial Black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52400"/>
            <a:ext cx="8686800" cy="6705600"/>
          </a:xfrm>
        </p:spPr>
        <p:txBody>
          <a:bodyPr>
            <a:normAutofit fontScale="25000" lnSpcReduction="20000"/>
          </a:bodyPr>
          <a:lstStyle/>
          <a:p>
            <a:pPr>
              <a:defRPr/>
            </a:pPr>
            <a:r>
              <a:rPr lang="en-US" sz="14400" b="1" dirty="0">
                <a:latin typeface="Times New Roman" charset="0"/>
                <a:ea typeface="ＭＳ Ｐゴシック" charset="0"/>
                <a:cs typeface="Times New Roman" charset="0"/>
              </a:rPr>
              <a:t> </a:t>
            </a:r>
            <a:r>
              <a:rPr lang="ru-RU" sz="14400" b="1" dirty="0" smtClean="0">
                <a:latin typeface="Times New Roman" charset="0"/>
                <a:ea typeface="ＭＳ Ｐゴシック" charset="0"/>
                <a:cs typeface="Times New Roman" charset="0"/>
              </a:rPr>
              <a:t> Притчи 21:23: Кто хранит уста свои и язык свой, тот хранит от бед душу свою. </a:t>
            </a:r>
          </a:p>
          <a:p>
            <a:pPr>
              <a:defRPr/>
            </a:pPr>
            <a:r>
              <a:rPr lang="ru-RU" sz="14400" b="1" dirty="0" smtClean="0">
                <a:latin typeface="Times New Roman" charset="0"/>
                <a:ea typeface="ＭＳ Ｐゴシック" charset="0"/>
                <a:cs typeface="Times New Roman" charset="0"/>
              </a:rPr>
              <a:t>  Послание Иакова 3:9–10: Им благословляем Бога и Отца, и им проклинаем </a:t>
            </a:r>
            <a:r>
              <a:rPr lang="ru-RU" sz="14400" b="1" dirty="0" err="1" smtClean="0">
                <a:latin typeface="Times New Roman" charset="0"/>
                <a:ea typeface="ＭＳ Ｐゴシック" charset="0"/>
                <a:cs typeface="Times New Roman" charset="0"/>
              </a:rPr>
              <a:t>человеков</a:t>
            </a:r>
            <a:r>
              <a:rPr lang="ru-RU" sz="14400" b="1" dirty="0" smtClean="0">
                <a:latin typeface="Times New Roman" charset="0"/>
                <a:ea typeface="ＭＳ Ｐゴシック" charset="0"/>
                <a:cs typeface="Times New Roman" charset="0"/>
              </a:rPr>
              <a:t>, сотворенных по подобию Божию. Из тех же уст исходит благословение и проклятие: не должно, братия мои, сему так быть. </a:t>
            </a:r>
          </a:p>
          <a:p>
            <a:pPr>
              <a:defRPr/>
            </a:pPr>
            <a:r>
              <a:rPr lang="ru-RU" sz="14400" b="1" dirty="0" smtClean="0">
                <a:latin typeface="Times New Roman" charset="0"/>
                <a:ea typeface="ＭＳ Ｐゴシック" charset="0"/>
                <a:cs typeface="Times New Roman" charset="0"/>
              </a:rPr>
              <a:t> Евангелие от Матфея 12:36: Говорю же вам, что за всякое праздное слово, какое скажут люди, дадут они ответ в день суда. </a:t>
            </a:r>
          </a:p>
          <a:p>
            <a:pPr>
              <a:defRPr/>
            </a:pPr>
            <a:r>
              <a:rPr lang="ru-RU" sz="14400" b="1" dirty="0" smtClean="0">
                <a:latin typeface="Times New Roman" charset="0"/>
                <a:ea typeface="ＭＳ Ｐゴシック" charset="0"/>
                <a:cs typeface="Times New Roman" charset="0"/>
              </a:rPr>
              <a:t> Притчи 10:19: При многословии не миновать греха, а сдерживающий уста свои — разумен. </a:t>
            </a: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  <a:p>
            <a:pPr>
              <a:defRPr/>
            </a:pPr>
            <a:endParaRPr lang="en-US" sz="300" dirty="0">
              <a:solidFill>
                <a:schemeClr val="bg1"/>
              </a:solidFill>
              <a:ea typeface="ＭＳ Ｐゴシック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uild="p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228600"/>
            <a:ext cx="8686800" cy="5257800"/>
          </a:xfrm>
        </p:spPr>
        <p:txBody>
          <a:bodyPr>
            <a:normAutofit fontScale="25000" lnSpcReduction="20000"/>
          </a:bodyPr>
          <a:lstStyle/>
          <a:p>
            <a:pPr>
              <a:defRPr/>
            </a:pPr>
            <a:r>
              <a:rPr lang="ru-RU" sz="14400" b="1" dirty="0" smtClean="0">
                <a:latin typeface="Times New Roman" charset="0"/>
                <a:ea typeface="ＭＳ Ｐゴシック" charset="0"/>
                <a:cs typeface="Times New Roman" charset="0"/>
              </a:rPr>
              <a:t> Псалтирь 38:1: Начальнику хора, </a:t>
            </a:r>
            <a:r>
              <a:rPr lang="ru-RU" sz="14400" b="1" dirty="0" err="1" smtClean="0">
                <a:latin typeface="Times New Roman" charset="0"/>
                <a:ea typeface="ＭＳ Ｐゴシック" charset="0"/>
                <a:cs typeface="Times New Roman" charset="0"/>
              </a:rPr>
              <a:t>Идифуму</a:t>
            </a:r>
            <a:r>
              <a:rPr lang="ru-RU" sz="14400" b="1" dirty="0" smtClean="0">
                <a:latin typeface="Times New Roman" charset="0"/>
                <a:ea typeface="ＭＳ Ｐゴシック" charset="0"/>
                <a:cs typeface="Times New Roman" charset="0"/>
              </a:rPr>
              <a:t>. Псалом Давида. Я сказал: буду я наблюдать за путями моими, чтобы не согрешать мне языком моим; буду обуздывать уста мои, доколе нечестивый предо мною.</a:t>
            </a:r>
          </a:p>
          <a:p>
            <a:pPr>
              <a:buNone/>
              <a:defRPr/>
            </a:pPr>
            <a:endParaRPr lang="ru-RU" sz="14400" b="1" dirty="0" smtClean="0">
              <a:latin typeface="Times New Roman" charset="0"/>
              <a:ea typeface="ＭＳ Ｐゴシック" charset="0"/>
              <a:cs typeface="Times New Roman" charset="0"/>
            </a:endParaRPr>
          </a:p>
          <a:p>
            <a:pPr>
              <a:defRPr/>
            </a:pPr>
            <a:r>
              <a:rPr lang="ru-RU" sz="14400" b="1" dirty="0" smtClean="0">
                <a:latin typeface="Times New Roman" charset="0"/>
                <a:ea typeface="ＭＳ Ｐゴシック" charset="0"/>
                <a:cs typeface="Times New Roman" charset="0"/>
              </a:rPr>
              <a:t> Притчи 15:4:  Кроткий язык — древо жизни, но необузданный — сокрушение духа. </a:t>
            </a:r>
          </a:p>
          <a:p>
            <a:pPr>
              <a:buNone/>
              <a:defRPr/>
            </a:pPr>
            <a:endParaRPr lang="ru-RU" sz="14400" b="1" dirty="0" smtClean="0">
              <a:latin typeface="Times New Roman" charset="0"/>
              <a:ea typeface="ＭＳ Ｐゴシック" charset="0"/>
              <a:cs typeface="Times New Roman" charset="0"/>
            </a:endParaRPr>
          </a:p>
          <a:p>
            <a:pPr>
              <a:defRPr/>
            </a:pPr>
            <a:r>
              <a:rPr lang="ru-RU" sz="14400" b="1" dirty="0" smtClean="0">
                <a:latin typeface="Times New Roman" charset="0"/>
                <a:ea typeface="ＭＳ Ｐゴシック" charset="0"/>
                <a:cs typeface="Times New Roman" charset="0"/>
              </a:rPr>
              <a:t> Послание Иакова 1:26: Если кто из вас думает, что он благочестив, и не обуздывает своего языка, но обольщает свое сердце, у того пустое благочестие.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uild="p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5638800"/>
          </a:xfrm>
        </p:spPr>
        <p:txBody>
          <a:bodyPr>
            <a:noAutofit/>
          </a:bodyPr>
          <a:lstStyle/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 Притчи 10:31-32: Уста праведника источают мудрость, а язык зловредный </a:t>
            </a:r>
            <a:r>
              <a:rPr lang="ru-RU" sz="3400" b="1" dirty="0" err="1" smtClean="0">
                <a:latin typeface="Times New Roman" pitchFamily="18" charset="0"/>
                <a:cs typeface="Times New Roman" pitchFamily="18" charset="0"/>
              </a:rPr>
              <a:t>отсечется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. Уста праведного знают благоприятное, а уста нечестивых — развращенное. 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Притчи  16:24: Приятная речь — сотовый мед, сладка для души и целебна для костей. 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 Послание к </a:t>
            </a:r>
            <a:r>
              <a:rPr lang="ru-RU" sz="3400" b="1" dirty="0" err="1" smtClean="0">
                <a:latin typeface="Times New Roman" pitchFamily="18" charset="0"/>
                <a:cs typeface="Times New Roman" pitchFamily="18" charset="0"/>
              </a:rPr>
              <a:t>Ефесянам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 5:4: Также сквернословие и пустословие и </a:t>
            </a:r>
            <a:r>
              <a:rPr lang="ru-RU" sz="3400" b="1" dirty="0" err="1" smtClean="0">
                <a:latin typeface="Times New Roman" pitchFamily="18" charset="0"/>
                <a:cs typeface="Times New Roman" pitchFamily="18" charset="0"/>
              </a:rPr>
              <a:t>смехотворство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 не приличны вам, а, напротив, благодарение.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Притчи 31:26: Уста свои открывает с мудростью, и кроткое наставление на языке ее.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uild="p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2286000"/>
            <a:ext cx="7772400" cy="1981200"/>
          </a:xfrm>
        </p:spPr>
        <p:txBody>
          <a:bodyPr/>
          <a:lstStyle/>
          <a:p>
            <a:pPr algn="ctr">
              <a:buNone/>
              <a:defRPr/>
            </a:pPr>
            <a:r>
              <a:rPr lang="ru-RU" sz="5400" b="1" dirty="0" smtClean="0">
                <a:ea typeface="ＭＳ Ｐゴシック" charset="0"/>
                <a:cs typeface="+mn-cs"/>
              </a:rPr>
              <a:t>Пусть Господь благословит вас!</a:t>
            </a:r>
            <a:endParaRPr lang="en-US" sz="7400" b="1" dirty="0">
              <a:ea typeface="ＭＳ Ｐゴシック" charset="0"/>
              <a:cs typeface="+mn-cs"/>
            </a:endParaRPr>
          </a:p>
        </p:txBody>
      </p:sp>
      <p:pic>
        <p:nvPicPr>
          <p:cNvPr id="133123" name="Picture 7" descr="ag00171_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-1143000"/>
            <a:ext cx="3999532" cy="336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Документы Каминской\Картинки\3 уровень\highres_285955912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3810000"/>
            <a:ext cx="2971800" cy="2799877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uild="p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6194" name="Picture 2" descr="http://dok.opredelim.com/pars_docs/refs/18/17025/img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2400"/>
            <a:ext cx="9448800" cy="701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5170" name="Picture 2" descr="http://www.istok.audio/upload/medialibrary/2cf/240212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8610600" cy="739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3864416" cy="27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438400"/>
            <a:ext cx="2365375" cy="232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5100637"/>
            <a:ext cx="1350962" cy="175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0" name="Down Arrow 9"/>
          <p:cNvSpPr>
            <a:spLocks noChangeArrowheads="1"/>
          </p:cNvSpPr>
          <p:nvPr/>
        </p:nvSpPr>
        <p:spPr bwMode="auto">
          <a:xfrm>
            <a:off x="2438400" y="1676400"/>
            <a:ext cx="484187" cy="1079500"/>
          </a:xfrm>
          <a:prstGeom prst="downArrow">
            <a:avLst>
              <a:gd name="adj1" fmla="val 50000"/>
              <a:gd name="adj2" fmla="val 49999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dirty="0">
              <a:ea typeface="+mn-ea"/>
            </a:endParaRPr>
          </a:p>
        </p:txBody>
      </p:sp>
      <p:sp>
        <p:nvSpPr>
          <p:cNvPr id="13" name="Down Arrow 12"/>
          <p:cNvSpPr>
            <a:spLocks noChangeArrowheads="1"/>
          </p:cNvSpPr>
          <p:nvPr/>
        </p:nvSpPr>
        <p:spPr bwMode="auto">
          <a:xfrm>
            <a:off x="2286000" y="4038600"/>
            <a:ext cx="484188" cy="909637"/>
          </a:xfrm>
          <a:prstGeom prst="downArrow">
            <a:avLst>
              <a:gd name="adj1" fmla="val 50000"/>
              <a:gd name="adj2" fmla="val 5000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dirty="0">
              <a:ea typeface="+mn-ea"/>
            </a:endParaRPr>
          </a:p>
        </p:txBody>
      </p:sp>
      <p:sp>
        <p:nvSpPr>
          <p:cNvPr id="30726" name="Rectangle 16"/>
          <p:cNvSpPr>
            <a:spLocks noChangeArrowheads="1"/>
          </p:cNvSpPr>
          <p:nvPr/>
        </p:nvSpPr>
        <p:spPr bwMode="auto">
          <a:xfrm>
            <a:off x="3657600" y="0"/>
            <a:ext cx="5486400" cy="618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44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описания взаимодействия частей </a:t>
            </a:r>
            <a:r>
              <a:rPr lang="ru-RU" sz="44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мозга учёные </a:t>
            </a:r>
            <a:endParaRPr lang="ru-RU" sz="4400" dirty="0" smtClean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используют термины «рефлекторный», «непроизвольный», «бессознательный», «мыслительный», «интеллектуальный</a:t>
            </a:r>
            <a:r>
              <a:rPr lang="ru-RU" sz="44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en-US" sz="44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  </a:t>
            </a:r>
            <a:endParaRPr lang="en-US" sz="4400" dirty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Up Arrow 1"/>
          <p:cNvSpPr>
            <a:spLocks noChangeArrowheads="1"/>
          </p:cNvSpPr>
          <p:nvPr/>
        </p:nvSpPr>
        <p:spPr bwMode="auto">
          <a:xfrm>
            <a:off x="1981200" y="1828800"/>
            <a:ext cx="484188" cy="1012825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9" name="Up Arrow 8"/>
          <p:cNvSpPr>
            <a:spLocks noChangeArrowheads="1"/>
          </p:cNvSpPr>
          <p:nvPr/>
        </p:nvSpPr>
        <p:spPr bwMode="auto">
          <a:xfrm>
            <a:off x="1828800" y="3962400"/>
            <a:ext cx="485775" cy="1000125"/>
          </a:xfrm>
          <a:prstGeom prst="upArrow">
            <a:avLst>
              <a:gd name="adj1" fmla="val 50000"/>
              <a:gd name="adj2" fmla="val 5000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eft Arrow 3"/>
          <p:cNvSpPr/>
          <p:nvPr/>
        </p:nvSpPr>
        <p:spPr>
          <a:xfrm>
            <a:off x="1447800" y="0"/>
            <a:ext cx="457200" cy="609600"/>
          </a:xfrm>
          <a:prstGeom prst="leftArrow">
            <a:avLst>
              <a:gd name="adj1" fmla="val 56553"/>
              <a:gd name="adj2" fmla="val 63938"/>
            </a:avLst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MS PGothic" pitchFamily="34" charset="-128"/>
              </a:rPr>
              <a:t>3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8801">
            <a:off x="50527" y="298723"/>
            <a:ext cx="1770063" cy="1309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81201" y="0"/>
            <a:ext cx="7467600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r>
              <a:rPr lang="ru-RU" altLang="ja-JP" sz="3600" dirty="0" smtClean="0">
                <a:solidFill>
                  <a:srgbClr val="00FFFF"/>
                </a:solidFill>
                <a:effectLst/>
                <a:latin typeface="Times New Roman" pitchFamily="18" charset="0"/>
                <a:cs typeface="Times New Roman" pitchFamily="18" charset="0"/>
              </a:rPr>
              <a:t>Кора головного мозга </a:t>
            </a:r>
            <a:r>
              <a:rPr lang="ru-RU" altLang="ja-JP" sz="36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- серое вещество; отвечает за </a:t>
            </a:r>
            <a:r>
              <a:rPr lang="ru-RU" altLang="ja-JP" sz="3600" i="1" dirty="0" smtClean="0">
                <a:effectLst/>
                <a:latin typeface="Times New Roman" pitchFamily="18" charset="0"/>
                <a:cs typeface="Times New Roman" pitchFamily="18" charset="0"/>
              </a:rPr>
              <a:t>(принятие решений, сила воли,  интеллект)</a:t>
            </a:r>
            <a:r>
              <a:rPr lang="ru-RU" altLang="ja-JP" sz="36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ja-JP" sz="36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находится над </a:t>
            </a:r>
            <a:r>
              <a:rPr lang="ru-RU" altLang="ja-JP" sz="3600" dirty="0" err="1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лимбической</a:t>
            </a:r>
            <a:r>
              <a:rPr lang="ru-RU" altLang="ja-JP" sz="3600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частью мозга.</a:t>
            </a:r>
          </a:p>
          <a:p>
            <a:endParaRPr lang="ru-RU" sz="3200" dirty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en-US" sz="3200" dirty="0">
              <a:solidFill>
                <a:schemeClr val="tx2"/>
              </a:solidFill>
              <a:effectLst>
                <a:outerShdw blurRad="38100" dist="38100" dir="2700000" algn="tl">
                  <a:srgbClr val="AF273E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Left Arrow 5"/>
          <p:cNvSpPr/>
          <p:nvPr/>
        </p:nvSpPr>
        <p:spPr>
          <a:xfrm>
            <a:off x="1371600" y="2743200"/>
            <a:ext cx="533400" cy="609600"/>
          </a:xfrm>
          <a:prstGeom prst="leftArrow">
            <a:avLst>
              <a:gd name="adj1" fmla="val 50000"/>
              <a:gd name="adj2" fmla="val 66009"/>
            </a:avLst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dirty="0">
                <a:solidFill>
                  <a:schemeClr val="tx1"/>
                </a:solidFill>
              </a:rPr>
              <a:t>2</a:t>
            </a:r>
          </a:p>
        </p:txBody>
      </p:sp>
      <p:pic>
        <p:nvPicPr>
          <p:cNvPr id="1024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2362200"/>
            <a:ext cx="1789113" cy="206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81200" y="2667000"/>
            <a:ext cx="747712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dirty="0" err="1" smtClean="0">
                <a:solidFill>
                  <a:srgbClr val="00FFFF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Лимбический</a:t>
            </a:r>
            <a:r>
              <a:rPr lang="ru-RU" sz="3600" dirty="0" smtClean="0">
                <a:solidFill>
                  <a:srgbClr val="00FFFF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мозг </a:t>
            </a:r>
            <a:r>
              <a:rPr lang="ru-RU" sz="3600" kern="100" dirty="0" smtClean="0">
                <a:latin typeface="Times New Roman"/>
                <a:ea typeface="Calibri"/>
                <a:cs typeface="Times New Roman"/>
              </a:rPr>
              <a:t>находится</a:t>
            </a:r>
            <a:r>
              <a:rPr lang="ru-RU" sz="3600" kern="100" dirty="0" smtClean="0">
                <a:latin typeface="Times New Roman"/>
                <a:ea typeface="Calibri"/>
              </a:rPr>
              <a:t> </a:t>
            </a:r>
            <a:r>
              <a:rPr lang="ru-RU" sz="3600" kern="100" dirty="0" smtClean="0">
                <a:latin typeface="Times New Roman"/>
                <a:ea typeface="Calibri"/>
                <a:cs typeface="Times New Roman"/>
              </a:rPr>
              <a:t>над</a:t>
            </a:r>
            <a:r>
              <a:rPr lang="ru-RU" sz="3600" kern="100" dirty="0" smtClean="0">
                <a:latin typeface="Times New Roman"/>
                <a:ea typeface="Calibri"/>
              </a:rPr>
              <a:t> </a:t>
            </a:r>
            <a:r>
              <a:rPr lang="ru-RU" sz="3600" kern="100" dirty="0" smtClean="0">
                <a:latin typeface="Times New Roman"/>
                <a:ea typeface="Calibri"/>
                <a:cs typeface="Times New Roman"/>
              </a:rPr>
              <a:t>продолговатым</a:t>
            </a:r>
            <a:r>
              <a:rPr lang="ru-RU" sz="3600" kern="100" dirty="0" smtClean="0">
                <a:latin typeface="Times New Roman"/>
                <a:ea typeface="Calibri"/>
              </a:rPr>
              <a:t> </a:t>
            </a:r>
            <a:r>
              <a:rPr lang="ru-RU" sz="3600" kern="100" dirty="0" smtClean="0">
                <a:latin typeface="Times New Roman"/>
                <a:ea typeface="Calibri"/>
                <a:cs typeface="Times New Roman"/>
              </a:rPr>
              <a:t>мозгом</a:t>
            </a:r>
            <a:r>
              <a:rPr lang="ru-RU" sz="3600" kern="100" dirty="0" smtClean="0">
                <a:latin typeface="Times New Roman"/>
                <a:ea typeface="Calibri"/>
              </a:rPr>
              <a:t>. </a:t>
            </a:r>
            <a:r>
              <a:rPr lang="ru-RU" sz="3600" kern="100" dirty="0" smtClean="0">
                <a:latin typeface="Times New Roman"/>
                <a:ea typeface="Calibri"/>
                <a:cs typeface="Times New Roman"/>
              </a:rPr>
              <a:t>Отвечает</a:t>
            </a:r>
            <a:r>
              <a:rPr lang="ru-RU" sz="3600" kern="100" dirty="0" smtClean="0">
                <a:latin typeface="Times New Roman"/>
                <a:ea typeface="Calibri"/>
              </a:rPr>
              <a:t> </a:t>
            </a:r>
            <a:r>
              <a:rPr lang="ru-RU" sz="3600" kern="100" dirty="0" smtClean="0">
                <a:latin typeface="Times New Roman"/>
                <a:ea typeface="Calibri"/>
                <a:cs typeface="Times New Roman"/>
              </a:rPr>
              <a:t>за</a:t>
            </a:r>
            <a:r>
              <a:rPr lang="ru-RU" sz="3600" kern="100" dirty="0" smtClean="0">
                <a:latin typeface="Times New Roman"/>
                <a:ea typeface="Calibri"/>
              </a:rPr>
              <a:t> </a:t>
            </a:r>
            <a:r>
              <a:rPr lang="ru-RU" sz="3600" kern="100" dirty="0" smtClean="0">
                <a:latin typeface="Times New Roman"/>
                <a:ea typeface="Calibri"/>
                <a:cs typeface="Times New Roman"/>
              </a:rPr>
              <a:t>эмоции</a:t>
            </a:r>
            <a:r>
              <a:rPr lang="ru-RU" sz="3600" kern="100" dirty="0" smtClean="0">
                <a:latin typeface="Times New Roman"/>
                <a:ea typeface="Calibri"/>
              </a:rPr>
              <a:t>.</a:t>
            </a:r>
            <a:endParaRPr lang="en-US" sz="3600" dirty="0">
              <a:solidFill>
                <a:srgbClr val="00FFFF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24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648200"/>
            <a:ext cx="1019175" cy="144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8" name="Left Arrow 7"/>
          <p:cNvSpPr/>
          <p:nvPr/>
        </p:nvSpPr>
        <p:spPr>
          <a:xfrm>
            <a:off x="1524000" y="4343400"/>
            <a:ext cx="457200" cy="762000"/>
          </a:xfrm>
          <a:prstGeom prst="leftArrow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32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MS PGothic" pitchFamily="34" charset="-128"/>
              </a:rPr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57400" y="4343400"/>
            <a:ext cx="69342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ea typeface="MS PGothic" pitchFamily="34" charset="-128"/>
              </a:defRPr>
            </a:lvl9pPr>
          </a:lstStyle>
          <a:p>
            <a:r>
              <a:rPr lang="ru-RU" sz="3600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AF273E"/>
                  </a:outerShdw>
                </a:effectLst>
                <a:latin typeface="Times New Roman" pitchFamily="18" charset="0"/>
                <a:cs typeface="Times New Roman" pitchFamily="18" charset="0"/>
              </a:rPr>
              <a:t>Продолговатый мозг </a:t>
            </a:r>
            <a:r>
              <a:rPr lang="ru-RU" sz="3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latin typeface="Times New Roman" pitchFamily="18" charset="0"/>
                <a:cs typeface="Times New Roman" pitchFamily="18" charset="0"/>
              </a:rPr>
              <a:t>– это основание, ствол мозга. Он соединён со спинным мозгом. Отвечает за инстинкты, рефлексы.</a:t>
            </a:r>
            <a:endParaRPr lang="en-US" sz="3200" dirty="0">
              <a:solidFill>
                <a:schemeClr val="tx2"/>
              </a:solidFill>
              <a:effectLst>
                <a:outerShdw blurRad="38100" dist="38100" dir="2700000" algn="tl">
                  <a:srgbClr val="AF273E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z="54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smtClean="0">
                <a:latin typeface="Times New Roman" pitchFamily="18" charset="0"/>
                <a:cs typeface="Times New Roman" pitchFamily="18" charset="0"/>
              </a:rPr>
            </a:br>
            <a:endParaRPr lang="en-US" sz="5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Rectangle 1"/>
          <p:cNvSpPr>
            <a:spLocks noChangeArrowheads="1"/>
          </p:cNvSpPr>
          <p:nvPr/>
        </p:nvSpPr>
        <p:spPr bwMode="auto">
          <a:xfrm>
            <a:off x="0" y="762000"/>
            <a:ext cx="91440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800" b="1" dirty="0" smtClean="0"/>
              <a:t>«переход на 1-ю передачу» </a:t>
            </a:r>
          </a:p>
          <a:p>
            <a:pPr algn="ctr"/>
            <a:r>
              <a:rPr lang="ru-RU" sz="4800" b="1" dirty="0" smtClean="0"/>
              <a:t>«переход на 2-ю или </a:t>
            </a:r>
          </a:p>
          <a:p>
            <a:pPr algn="ctr"/>
            <a:r>
              <a:rPr lang="ru-RU" sz="4800" b="1" dirty="0" smtClean="0"/>
              <a:t>3-ю передачу» </a:t>
            </a:r>
            <a:endParaRPr lang="en-US" sz="4800" dirty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7" name="Picture 5" descr="C:\Users\mfunes\AppData\Local\Microsoft\Windows\Temporary Internet Files\Content.IE5\07VWY021\MP900427710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4887913"/>
            <a:ext cx="2667000" cy="1970087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5" descr="C:\Users\mfunes\AppData\Local\Microsoft\Windows\Temporary Internet Files\Content.IE5\07VWY021\MP900427710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852988"/>
            <a:ext cx="2667000" cy="200501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228600" y="1295401"/>
            <a:ext cx="8915400" cy="28956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Сравнение мозговой деятельности с работой автомобильной коробки передач. </a:t>
            </a:r>
            <a:endParaRPr lang="en-US" sz="6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15-04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838" y="0"/>
            <a:ext cx="3459162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4" descr="C:\Users\mfunes\AppData\Local\Microsoft\Windows\Temporary Internet Files\Content.IE5\07VWY021\MP900321163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3886200"/>
            <a:ext cx="5715000" cy="29718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4" descr="data:image/jpeg;base64,/9j/4AAQSkZJRgABAQAAAQABAAD/2wCEAAkGBwgHBgkIBwgKCgkLDRYPDQwMDRsUFRAWIB0iIiAdHx8kKDQsJCYxJx8fLT0tMTU3Ojo6Iys/RD84QzQ5OjcBCgoKDQwNGg8PGjclHyU3Nzc3Nzc3Nzc3Nzc3Nzc3Nzc3Nzc3Nzc3Nzc3Nzc3Nzc3Nzc3Nzc3Nzc3Nzc3Nzc3N//AABEIAIcAxQMBEQACEQEDEQH/xAAbAAEAAgMBAQAAAAAAAAAAAAAAAQUEBgcDAv/EADgQAAEEAQMCBQIEBAQHAAAAAAEAAgMEEQUSIRMxBkFRYXEHIhQygZFCobHhFVJywRYjNIKi0fD/xAAbAQEAAwEBAQEAAAAAAAAAAAAAAgMEBQEGB//EADQRAAIBAwMCBQIEBAcAAAAAAAABAgMEERIhMUFRBRMiYXEygQYUofBCkbHBFSMzUtHh8f/aAAwDAQACEQMRAD8A7igCAIAgCAIAgCAIAgCAICMhAVup63Q0yvJPZmbtilZFJsIJjLsYz++fhSjCUnhEZSUVlmleI/qIYnXKeltHVjmYIbTSHMezgu4+chaqVq2k5GepcYykarqfjDVL8t8iQRQXYRDJBkua1uMEt54J5591ohbQjj2KJV5Sb9zCPiHVXF2648l1b8KXYGen6f37qXkU+xHzp9z6q+JdXqyskitEujr/AIZm4A7Y/Qe/v7I7em1wFWmmXej+P9RpCFlodeKCsYmtzy9/8L3k8n0VU7SLbaLIXLWzNw8P+PKOpOjhskV5WVTLYlfhjA8YBDcnJHJKy1LeUDTTrRmbZVsRWa0ViB26KVgex2O4PIVD2eC5PJ7IAgCAIAgCAIAgCAIAgCAIAgCA8bVhtWvLPIHFkbC9waMnAGeB5ot3gN4Oa+KvHxmbNV0iRkleeFjop49zJIn5yc57+XHkttK2beZGSpcLiJomo3JtSvS3bjg+xKcuftAzxj+gW2MVBYRklJyeWY6kRPl8sbPzyNb8lAeRuVx3lavcMEttQOPErf1TAPYEO5aQ4exXgH6IC30vxJqel2HWa8jZZxWNaJ0+XdJmcjb+oVM6EJbFsa048HWvD/i3TtZbKYZDGIixm6ctYXud6DPqubUpSp7M3wqRnujYQcqssJQBAEAQBAEAQBAEAQBAEBi6hdg06pJbtydOCPBe8gnGTj/depOTwjxtLc5F428Tv1e10IS0NrSytjs15HASxOxwR+gz8ei6FvQ0rVLqYa1bVsjU1rMxjWbscBLR9z/QdgvVHJ5lIrprc0ucvwPRvCsUUiLkzHUsHgCHhKAlj3xnLHFp9ivHFM9TZmwai5pAmG4eoHKg49iSl3LGN7ZG7mEEH0UCRk0rUlK7Dch29WF4ewvbuGR7KM4qSwyUZOLyde8CeJv8aqiCeSaa81rpZ39HbGzLuGg+fHb2BXMr0vLl7HQo1Na35NtyqC4lAEAQBAEAQBAEAQBARlAcv+onilz7Emm0JrULmdSC5DJGAx7TjBB5PI/kVttqOfVIx3FX+FHPlvMZXXrpGYoTz2c7/wBKcY5It4K3zJPKsxggMoCEBOUAQBACgPSCd9d+5h+R5FRccnqeC6gmbNHvYeM4we4VRZnJnaddkoWo5o3yhrXtc9kcrmdQA52nChOCmsEoycXk7voWpHU9OgsSthjnkZvdDHLv2A9v5YXIlHS8HUi9SyWSiSCAIAgIKA8LlyClEJbUrIoy5rNzzgZJwB+68bS3ZKEJTeIrLKO9400ik6wx84MkE7IXsBAJ3Y+4c8gZ5+CqpV4Rzl8G2j4Zc1VFxjtJNr7Z/wCNia/jPSZ/xBZN9kNplZpGD1XOxgtHpk9/Yoq9N9fY8qeG3NPGqPKcvsuS9jnjkdIxj2ufGcPAOS098FXGHc9kBSeLtRbpuizzyQSzQkdOQwyBj2B3GQfkhTpR1zwQqT0RycKllkmkdJM98j3HJc924n9SuwlhYOW3l5MHUbPRjDWfnd2Pp7qUVlkW8FQTzwrisHsgIQEjsgHZAAgCAjKAnugPapYNeXd/CeCFGS2JJl4CCMg5BVRM2v6eaudL1UwMZTjFot61mw8t2sbkkDyz3wst1DMVI020sSwdma7c0OaQQeQfVc03n0gCAHsgNb8X+IodEpStFlkN10LpK4lYSx5BHHHn7KmtVUFvydDw+xqXdRJRzHKTxys9Tj+u+J7+ry297zBWtOa+Ss1xczc0Dnn48ly6lxKbfZn3tj4RQtIxb3lHO/ya++zDGcF/7cqtQk9zdO6ow2yI7MTnAskw4dvLCOEluIXNCp6cmz+HvFuo6RI1hne6s+y2extwZJO2RuPrhW0rmcOeDl+IeCUbpOUFiWML/b87f+d0zsnh/XIdZowWRsikma57YDIHPDQcZOP0XWpzU45Pgbu2lbVZU3vp2b9zn31VtCTVo60lPpyRty2fq56jD5bfLByulZx2bOTdS6Gje5W0yFFZlM073nsT9vwrYrCISeTyUiIPZAAgCAICCgJQAoCEAQFvpcu+EsJ5b/RVSWGWJ7GfDJ0pmShrHFjg7a8ZacHOCPMKEllYJJ4eTu/hfU/8T0aCxJNVlnLf+aKx+1h7huDyCBhcapHTJo6kJaopmXqGpwUWO6jmiTYXMY443Y91mrV4Ul6nvjOPgvhTlN7Fb/xPXMuDE8MEW4nH8f8Al/usP+M2ucZ6Z/6+TT+Qq4+/7ZZx6hHNW3xDfL0er0WvG7B7D0XRjUUllfJl0NPD/n0OGeMtZdq+rTGI2mVmvJFew7Jjf2djk45C5VxV1y24P0bwSxVrbpyxqfVdV0NPt2S9xYw4YPTzSEEt2e3d06ktMXt/UxVYYggMunYLSI3H7SeD6FVVIZ3Rvs7lxl5cuDe/p1qr9N1oxskpQR2AOrNaz9rW5JDTkcn39PZTtKmmeNjL+IrPzrdT3bjwl79X8GN4qkjk1+2+Kp+Fy7Lo+r1MkjOQffOV9bb/AOmtz8qr/W9ijuP2VZHeeMD9VeuSoo1cVBAQSgJCAZQBACEAQDKAgoCUBl6a/baaM8OBChPgnEt1WSOp/Te/L/gjo5JtNgZG7a1udspPOS/n4wfZcy6glU4ydC3bcNjw8S6k+xPmKy6WIk9Nxbt2DzH9OV8T4ncedW0KWYr24fb3Pp7CjpjlrDf6mps1Kq/UnUWOP4lrcnjH6Z9eVndtVVBVWvSa1WpOr5X8Rdm+5uk2A8WCwkCT8KQyQ45BB4x35Wjwyq6U3Tyknv7v2X9SupS1VYtYyu+8fvszm1lzulI8uJdgnJW5byPtqz0UpaeiKcrUcA+XkgDHmr6VJTy2crxG+lbYjDlhrs/IXlamoPYn4deyuYvWt0T/ALKk6Rd13Z6b8NPY4d2Pyssdpr5O7V/zLZ5zuunPHT3LCfmUu6Qi3chgJIHxkkr7ag8008p/HB+K3UVCtJJNLPEufuYGqf8ATf8AcFfHkzPgqFaVhAQgCAlAeb5CDx5Ln17uUJ6Yo20baMoapM+2Hc0Fa6NTzYKRmq0/Lm4kq0rCAgoCUB7VOLMX+pRnwSjyXiqJm9eAOu7T7DYq+iOa2X8112JDx8Hj+6w3SWvqbKDenoXXijTJ/wAW9298zyOq5/Tw1oJwBkewC+J8Utqiq+bHMtt9uF0Pp7C4ioqL27b8msChiyZhVAncMGTGCR7n0XL8/MNGrbt0On6FLVjfuXtPRjNp9lszJnsa3M8cQIlIP+QevAHxldbwy2m5yqTWMbYa3xzlHPr3OKkdDWemcafv8HK7ld8T5q8rHxvaS1zHjDh8q/6Z7n3kZKvQzF5yunBRkEHnutRwmsbMhwDu6shUcHsZLqzp3KSn04aIAA7LydRzeWStbWnbR0w6n01pcQByScKD2WTVGLk0l1Nm0Oo61qdOqx0DXOkaAZzhnHOHexxj9VmprVNf3Ove1FQtJt52XTksvEMDq2qSQSOe5zAA4ujLAHeYaMD7QexxyvsrVYpLZL4Pxu7lrrN5b93yUWpjNU+xC0x5Mz4KcK4qBQE5QBAMcoD4fGHHOcLLWtYVXlmmncyprB9ABowFohBQjpRROTk8slSIhAMoAeyA9qQzZj/1KM+CUeS8VRM6B4B0x9rSZJXaFp1xhkIbNPIA/jgjGDwP07rn3MvX9TRtoL05wjplqtHbrvgmyWPGDg4KwVKcakXCXDNsZOL1IwXeH6DnWN8QMczWjYBjZj0KzysaEnJuP1Y/QtVzVSWHwWL4w5rhkjIxkd1qwUHFPqB4cl0u++1XgtupnaJLNiQO6kpySR5rlXVHS8pbH33gPika0FRqNauiSxhL9DRbdXe4vZ+bzHqqYVMbM6t1Z+Y9cOTAcxzT9zSPlXpp8HLlCUfqWCWRuecMa4n4RtLk9jTnN4ismfUrdLL5Pzdh7LPOpnZHWtbTy/VLk6L9NvDv4y663YMB6JDZKlmAkujcOHgn3HHHktdpR9Wp/wAj538Q+IrQqMOHxJPbK5X7Z8/Uxhb4g3GzYn+3BEkW1sXmGNOBlfR2j9LPz26T1ZyabZZ1YJG+reFsXJlKEDHdXFZBQ8JwgHZARlAMoAgJQDCAYQBAZmlx7rBf5Mb/ADUJsnEtiqyR136eaM2togks0OlNPh5lE27rN5LTgH7cA4wuVcVHKbwzo0YaYbo3ZUF4QBAYeoadTvsjbcrRziJ+9ge3Ia7BGcfqvHFS5J06s6WdDxnbbscn176eXoLDPwREznslmnds2QxAHIa0/B7ey5tW0efSfZWP4khoarLjCXVv3f76mpN0fUXuhDaFhxmiMsQEZJewd3D2WXyp9j6B+I2iTzUWzw/k+6Oh6lemrxVqcjjZa50JI2tkDe5BPdI0ZyawuSNfxO1oQlKU/p2eOjN08JfT02Gw29YiElWeF+Yg5zHwvBwPnzWyhaLmZ854n+Ipb07Z4aa32aa/sdSp1xWrxQAuf02Bm9/LnADHJXRSwsHyEpapORpv1UoSWNLhsNnsEROw2tHFua5x7uJHIwP0Wm2koz3M1xFuOxyYLpnPKW9D0Z3YH2O+4KyDISRjFTIkoAgCAIAgCAjlAOUAHugLqhCYYAXDDncn2VMnlliWCwpVJ71uKpVAdNKdrASGjPyoSkoLLJxi5PCO7+H9Pj03SYK0NT8NgbnxCQv2uPfk91x5y1SzydSCSWC1USQQBAEB8uGfhAef4aPqNk6bN7Wlgdt5DTjj44C8wj3U8YPOGjWgbC2KCJjYQREGtxsB749ESS4PZTlJtt8mSBgL0iSgMe9A61VlgZPJAZGFoljxuZnzGV6nhnjWVg4R4h0uTS9Qkaa1mKs+R34Z1lu10jW4BP7n9iF1qNRTjzucypBxlxsUluuLEW0fmH5Srk8FbWSlc1zHFrhgjgq7JWR2Q8GUAQAoB2QBAMoAgMvT6vWk6jx9jT+5VcmTSLj0UCRuf068Nt1Sw69cgr2KbcxljpSHxvGCHYH7d1iuquPQjXb08+pnXsLAbSUAQBAEAQBAEAQBAQQgNT8d+Gm6xUdPWrST6iA2OE9ba1g3ZJx27ZV1Cq4S52Ka1NTXucblY6KV8TxhzHFrh6EFdVPKyc5rGxh3KjZxuaAJB5+qnF4PGslS9jo3Fj2kOHcKxPJW1g+cL08CAjKAIBlAPlAZdOm6f7nZZH6nuVBy7ElHuW7GhjQ1ow0dgFWTLrw/4etazZgaGTRVJnuj/FNhL2tcBnBwf6qmrWVNPuW06Tm/Y7RoWlx6Xp0EAigbK2NoldCzaHuAxn1XLlLU8nRjHSsFkokggCAIAgCAIAgCAIAgIIBBBCA57488IMkrG9p8YjEDAyKpWrcyOc/kkj59OOVqoV9LwzPWpalldDmtyrPSsyVrUTopozh7Hd2n/wCK6KkpLK4MDTTwzGlhjmbtkZkeRzyF7webMr5tNeM9J+4eQPBU1LuR09jEfXmZ+aN3zjKnqRHDPjafQ/smUMDY9xw1rifQBNSGGZEVGd+Ms2/6jhRc0e6WZ0FCKMgvzI734AUHJsklgywOOAvD0u/Dvhu5r1gwx5gaYnSRySxOMchBA2h3bz/kqK1ZQXdl1Ok5naNG0inpED4qNcQNkdvexriWh2ADjPbsuZKTk8s6EYqK2LBRJBAEAQBAEAQBAEAQBAEAQEEZQGsa74J03VnNcxrKz3zmaxKxmZJcg8bieOceo47K6nXlAqnRjM5jrHhXVNNsQRGu6V1ky9GKMF8m1hHcD2IK3U7iMuTHOjKPBRHgkHyWgoCAYHoh7kfCHhKA96lKxbkjZDE4iSVsQfg7Q4ngE9lCU4xWWSjByexvfhv6fTCaKzqgjPRsubNUmj3MljA4IPnyc88LHUuspqJqhb43kdF0vTq2lU46dJhZBGTtaXE4yc9z8rHKTk8s1pJLCMteHoQBAEAQBAEAQBAEAQBAEAQBAEB8uY1wwQDxhAazd8D6LZhqQNrmKGCRzy2M/dJkdnO74zj9gro15xbeSqVGD2Nef9MW4rNZcPMz+u8eUfO0NHr2BPyrleS7FX5Vdyvb9Nb5ZETZY1zrJZIMAhsWeHjnk+3up/nF2IflX3Mup9Mn7QbVvLm2sODeA6D1Ho4qLvH0RJWq6sudO+num1hmYmSRlvrQyjhwjGMMd5HsecKqVxNlsaEUbVU06nTdOa1dkfXl6sgA4c/AGcfoOyobb5LVFLgysBeHpKAIAgCAIAgCAIAgCAIAgCAIAgCAIAgCAICCgNbNrXW3LQkiZ0RaayHDWflz3P3dtuCeM54A80B9ttaz9xewBg5GAzOP4vPuD29fNAe1mzq8UgIigLBAwvOckSYduwMjI4HmP90AdZ1g17xdWhhfHjoFr9+/nnPp/dAQy1rEkkMXSjZufmR/DtrQ4fb35OPNAeUtjXmN08xRwSb4d1jOG/fkcDntz/4+6Ah97XN+5lWu6PpE4Jwd20EHue5OMeXqUBeVzJJBG6ZgbI5oL2+hxyPNAf/Z"/>
          <p:cNvSpPr>
            <a:spLocks noChangeAspect="1" noChangeArrowheads="1"/>
          </p:cNvSpPr>
          <p:nvPr/>
        </p:nvSpPr>
        <p:spPr bwMode="auto">
          <a:xfrm>
            <a:off x="0" y="-617538"/>
            <a:ext cx="1876425" cy="12858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3" name="AutoShape 6" descr="data:image/jpeg;base64,/9j/4AAQSkZJRgABAQAAAQABAAD/2wCEAAkGBwgHBgkIBwgKCgkLDRYPDQwMDRsUFRAWIB0iIiAdHx8kKDQsJCYxJx8fLT0tMTU3Ojo6Iys/RD84QzQ5OjcBCgoKDQwNGg8PGjclHyU3Nzc3Nzc3Nzc3Nzc3Nzc3Nzc3Nzc3Nzc3Nzc3Nzc3Nzc3Nzc3Nzc3Nzc3Nzc3Nzc3N//AABEIAIcAxQMBEQACEQEDEQH/xAAbAAEAAgMBAQAAAAAAAAAAAAAAAQUEBgcDAv/EADgQAAEEAQMCBQIEBAQHAAAAAAEAAgMEEQUSIRMxBkFRYXEHIhQygZFCobHhFVJywRYjNIKi0fD/xAAbAQEAAwEBAQEAAAAAAAAAAAAAAgMEBQEGB//EADQRAAIBAwMCBQIEBAcAAAAAAAABAgMEERIhMUFRBRMiYXEygQYUofBCkbHBFSMzUtHh8f/aAAwDAQACEQMRAD8A7igCAIAgCAIAgCAIAgCAICMhAVup63Q0yvJPZmbtilZFJsIJjLsYz++fhSjCUnhEZSUVlmleI/qIYnXKeltHVjmYIbTSHMezgu4+chaqVq2k5GepcYykarqfjDVL8t8iQRQXYRDJBkua1uMEt54J5591ohbQjj2KJV5Sb9zCPiHVXF2648l1b8KXYGen6f37qXkU+xHzp9z6q+JdXqyskitEujr/AIZm4A7Y/Qe/v7I7em1wFWmmXej+P9RpCFlodeKCsYmtzy9/8L3k8n0VU7SLbaLIXLWzNw8P+PKOpOjhskV5WVTLYlfhjA8YBDcnJHJKy1LeUDTTrRmbZVsRWa0ViB26KVgex2O4PIVD2eC5PJ7IAgCAIAgCAIAgCAIAgCAIAgCA8bVhtWvLPIHFkbC9waMnAGeB5ot3gN4Oa+KvHxmbNV0iRkleeFjop49zJIn5yc57+XHkttK2beZGSpcLiJomo3JtSvS3bjg+xKcuftAzxj+gW2MVBYRklJyeWY6kRPl8sbPzyNb8lAeRuVx3lavcMEttQOPErf1TAPYEO5aQ4exXgH6IC30vxJqel2HWa8jZZxWNaJ0+XdJmcjb+oVM6EJbFsa048HWvD/i3TtZbKYZDGIixm6ctYXud6DPqubUpSp7M3wqRnujYQcqssJQBAEAQBAEAQBAEAQBAEBi6hdg06pJbtydOCPBe8gnGTj/depOTwjxtLc5F428Tv1e10IS0NrSytjs15HASxOxwR+gz8ei6FvQ0rVLqYa1bVsjU1rMxjWbscBLR9z/QdgvVHJ5lIrprc0ucvwPRvCsUUiLkzHUsHgCHhKAlj3xnLHFp9ivHFM9TZmwai5pAmG4eoHKg49iSl3LGN7ZG7mEEH0UCRk0rUlK7Dch29WF4ewvbuGR7KM4qSwyUZOLyde8CeJv8aqiCeSaa81rpZ39HbGzLuGg+fHb2BXMr0vLl7HQo1Na35NtyqC4lAEAQBAEAQBAEAQBARlAcv+onilz7Emm0JrULmdSC5DJGAx7TjBB5PI/kVttqOfVIx3FX+FHPlvMZXXrpGYoTz2c7/wBKcY5It4K3zJPKsxggMoCEBOUAQBACgPSCd9d+5h+R5FRccnqeC6gmbNHvYeM4we4VRZnJnaddkoWo5o3yhrXtc9kcrmdQA52nChOCmsEoycXk7voWpHU9OgsSthjnkZvdDHLv2A9v5YXIlHS8HUi9SyWSiSCAIAgIKA8LlyClEJbUrIoy5rNzzgZJwB+68bS3ZKEJTeIrLKO9400ik6wx84MkE7IXsBAJ3Y+4c8gZ5+CqpV4Rzl8G2j4Zc1VFxjtJNr7Z/wCNia/jPSZ/xBZN9kNplZpGD1XOxgtHpk9/Yoq9N9fY8qeG3NPGqPKcvsuS9jnjkdIxj2ufGcPAOS098FXGHc9kBSeLtRbpuizzyQSzQkdOQwyBj2B3GQfkhTpR1zwQqT0RycKllkmkdJM98j3HJc924n9SuwlhYOW3l5MHUbPRjDWfnd2Pp7qUVlkW8FQTzwrisHsgIQEjsgHZAAgCAjKAnugPapYNeXd/CeCFGS2JJl4CCMg5BVRM2v6eaudL1UwMZTjFot61mw8t2sbkkDyz3wst1DMVI020sSwdma7c0OaQQeQfVc03n0gCAHsgNb8X+IodEpStFlkN10LpK4lYSx5BHHHn7KmtVUFvydDw+xqXdRJRzHKTxys9Tj+u+J7+ry297zBWtOa+Ss1xczc0Dnn48ly6lxKbfZn3tj4RQtIxb3lHO/ya++zDGcF/7cqtQk9zdO6ow2yI7MTnAskw4dvLCOEluIXNCp6cmz+HvFuo6RI1hne6s+y2extwZJO2RuPrhW0rmcOeDl+IeCUbpOUFiWML/b87f+d0zsnh/XIdZowWRsikma57YDIHPDQcZOP0XWpzU45Pgbu2lbVZU3vp2b9zn31VtCTVo60lPpyRty2fq56jD5bfLByulZx2bOTdS6Gje5W0yFFZlM073nsT9vwrYrCISeTyUiIPZAAgCAICCgJQAoCEAQFvpcu+EsJ5b/RVSWGWJ7GfDJ0pmShrHFjg7a8ZacHOCPMKEllYJJ4eTu/hfU/8T0aCxJNVlnLf+aKx+1h7huDyCBhcapHTJo6kJaopmXqGpwUWO6jmiTYXMY443Y91mrV4Ul6nvjOPgvhTlN7Fb/xPXMuDE8MEW4nH8f8Al/usP+M2ucZ6Z/6+TT+Qq4+/7ZZx6hHNW3xDfL0er0WvG7B7D0XRjUUllfJl0NPD/n0OGeMtZdq+rTGI2mVmvJFew7Jjf2djk45C5VxV1y24P0bwSxVrbpyxqfVdV0NPt2S9xYw4YPTzSEEt2e3d06ktMXt/UxVYYggMunYLSI3H7SeD6FVVIZ3Rvs7lxl5cuDe/p1qr9N1oxskpQR2AOrNaz9rW5JDTkcn39PZTtKmmeNjL+IrPzrdT3bjwl79X8GN4qkjk1+2+Kp+Fy7Lo+r1MkjOQffOV9bb/AOmtz8qr/W9ijuP2VZHeeMD9VeuSoo1cVBAQSgJCAZQBACEAQDKAgoCUBl6a/baaM8OBChPgnEt1WSOp/Te/L/gjo5JtNgZG7a1udspPOS/n4wfZcy6glU4ydC3bcNjw8S6k+xPmKy6WIk9Nxbt2DzH9OV8T4ncedW0KWYr24fb3Pp7CjpjlrDf6mps1Kq/UnUWOP4lrcnjH6Z9eVndtVVBVWvSa1WpOr5X8Rdm+5uk2A8WCwkCT8KQyQ45BB4x35Wjwyq6U3Tyknv7v2X9SupS1VYtYyu+8fvszm1lzulI8uJdgnJW5byPtqz0UpaeiKcrUcA+XkgDHmr6VJTy2crxG+lbYjDlhrs/IXlamoPYn4deyuYvWt0T/ALKk6Rd13Z6b8NPY4d2Pyssdpr5O7V/zLZ5zuunPHT3LCfmUu6Qi3chgJIHxkkr7ag8008p/HB+K3UVCtJJNLPEufuYGqf8ATf8AcFfHkzPgqFaVhAQgCAlAeb5CDx5Ln17uUJ6Yo20baMoapM+2Hc0Fa6NTzYKRmq0/Lm4kq0rCAgoCUB7VOLMX+pRnwSjyXiqJm9eAOu7T7DYq+iOa2X8112JDx8Hj+6w3SWvqbKDenoXXijTJ/wAW9298zyOq5/Tw1oJwBkewC+J8Utqiq+bHMtt9uF0Pp7C4ioqL27b8msChiyZhVAncMGTGCR7n0XL8/MNGrbt0On6FLVjfuXtPRjNp9lszJnsa3M8cQIlIP+QevAHxldbwy2m5yqTWMbYa3xzlHPr3OKkdDWemcafv8HK7ld8T5q8rHxvaS1zHjDh8q/6Z7n3kZKvQzF5yunBRkEHnutRwmsbMhwDu6shUcHsZLqzp3KSn04aIAA7LydRzeWStbWnbR0w6n01pcQByScKD2WTVGLk0l1Nm0Oo61qdOqx0DXOkaAZzhnHOHexxj9VmprVNf3Ove1FQtJt52XTksvEMDq2qSQSOe5zAA4ujLAHeYaMD7QexxyvsrVYpLZL4Pxu7lrrN5b93yUWpjNU+xC0x5Mz4KcK4qBQE5QBAMcoD4fGHHOcLLWtYVXlmmncyprB9ABowFohBQjpRROTk8slSIhAMoAeyA9qQzZj/1KM+CUeS8VRM6B4B0x9rSZJXaFp1xhkIbNPIA/jgjGDwP07rn3MvX9TRtoL05wjplqtHbrvgmyWPGDg4KwVKcakXCXDNsZOL1IwXeH6DnWN8QMczWjYBjZj0KzysaEnJuP1Y/QtVzVSWHwWL4w5rhkjIxkd1qwUHFPqB4cl0u++1XgtupnaJLNiQO6kpySR5rlXVHS8pbH33gPika0FRqNauiSxhL9DRbdXe4vZ+bzHqqYVMbM6t1Z+Y9cOTAcxzT9zSPlXpp8HLlCUfqWCWRuecMa4n4RtLk9jTnN4ismfUrdLL5Pzdh7LPOpnZHWtbTy/VLk6L9NvDv4y663YMB6JDZKlmAkujcOHgn3HHHktdpR9Wp/wAj538Q+IrQqMOHxJPbK5X7Z8/Uxhb4g3GzYn+3BEkW1sXmGNOBlfR2j9LPz26T1ZyabZZ1YJG+reFsXJlKEDHdXFZBQ8JwgHZARlAMoAgJQDCAYQBAZmlx7rBf5Mb/ADUJsnEtiqyR136eaM2togks0OlNPh5lE27rN5LTgH7cA4wuVcVHKbwzo0YaYbo3ZUF4QBAYeoadTvsjbcrRziJ+9ge3Ia7BGcfqvHFS5J06s6WdDxnbbscn176eXoLDPwREznslmnds2QxAHIa0/B7ey5tW0efSfZWP4khoarLjCXVv3f76mpN0fUXuhDaFhxmiMsQEZJewd3D2WXyp9j6B+I2iTzUWzw/k+6Oh6lemrxVqcjjZa50JI2tkDe5BPdI0ZyawuSNfxO1oQlKU/p2eOjN08JfT02Gw29YiElWeF+Yg5zHwvBwPnzWyhaLmZ854n+Ipb07Z4aa32aa/sdSp1xWrxQAuf02Bm9/LnADHJXRSwsHyEpapORpv1UoSWNLhsNnsEROw2tHFua5x7uJHIwP0Wm2koz3M1xFuOxyYLpnPKW9D0Z3YH2O+4KyDISRjFTIkoAgCAIAgCAjlAOUAHugLqhCYYAXDDncn2VMnlliWCwpVJ71uKpVAdNKdrASGjPyoSkoLLJxi5PCO7+H9Pj03SYK0NT8NgbnxCQv2uPfk91x5y1SzydSCSWC1USQQBAEB8uGfhAef4aPqNk6bN7Wlgdt5DTjj44C8wj3U8YPOGjWgbC2KCJjYQREGtxsB749ESS4PZTlJtt8mSBgL0iSgMe9A61VlgZPJAZGFoljxuZnzGV6nhnjWVg4R4h0uTS9Qkaa1mKs+R34Z1lu10jW4BP7n9iF1qNRTjzucypBxlxsUluuLEW0fmH5Srk8FbWSlc1zHFrhgjgq7JWR2Q8GUAQAoB2QBAMoAgMvT6vWk6jx9jT+5VcmTSLj0UCRuf068Nt1Sw69cgr2KbcxljpSHxvGCHYH7d1iuquPQjXb08+pnXsLAbSUAQBAEAQBAEAQBAQQgNT8d+Gm6xUdPWrST6iA2OE9ba1g3ZJx27ZV1Cq4S52Ka1NTXucblY6KV8TxhzHFrh6EFdVPKyc5rGxh3KjZxuaAJB5+qnF4PGslS9jo3Fj2kOHcKxPJW1g+cL08CAjKAIBlAPlAZdOm6f7nZZH6nuVBy7ElHuW7GhjQ1ow0dgFWTLrw/4etazZgaGTRVJnuj/FNhL2tcBnBwf6qmrWVNPuW06Tm/Y7RoWlx6Xp0EAigbK2NoldCzaHuAxn1XLlLU8nRjHSsFkokggCAIAgCAIAgCAIAgIIBBBCA57488IMkrG9p8YjEDAyKpWrcyOc/kkj59OOVqoV9LwzPWpalldDmtyrPSsyVrUTopozh7Hd2n/wCK6KkpLK4MDTTwzGlhjmbtkZkeRzyF7webMr5tNeM9J+4eQPBU1LuR09jEfXmZ+aN3zjKnqRHDPjafQ/smUMDY9xw1rifQBNSGGZEVGd+Ms2/6jhRc0e6WZ0FCKMgvzI734AUHJsklgywOOAvD0u/Dvhu5r1gwx5gaYnSRySxOMchBA2h3bz/kqK1ZQXdl1Ok5naNG0inpED4qNcQNkdvexriWh2ADjPbsuZKTk8s6EYqK2LBRJBAEAQBAEAQBAEAQBAEAQEEZQGsa74J03VnNcxrKz3zmaxKxmZJcg8bieOceo47K6nXlAqnRjM5jrHhXVNNsQRGu6V1ky9GKMF8m1hHcD2IK3U7iMuTHOjKPBRHgkHyWgoCAYHoh7kfCHhKA96lKxbkjZDE4iSVsQfg7Q4ngE9lCU4xWWSjByexvfhv6fTCaKzqgjPRsubNUmj3MljA4IPnyc88LHUuspqJqhb43kdF0vTq2lU46dJhZBGTtaXE4yc9z8rHKTk8s1pJLCMteHoQBAEAQBAEAQBAEAQBAEAQBAEB8uY1wwQDxhAazd8D6LZhqQNrmKGCRzy2M/dJkdnO74zj9gro15xbeSqVGD2Nef9MW4rNZcPMz+u8eUfO0NHr2BPyrleS7FX5Vdyvb9Nb5ZETZY1zrJZIMAhsWeHjnk+3up/nF2IflX3Mup9Mn7QbVvLm2sODeA6D1Ho4qLvH0RJWq6sudO+num1hmYmSRlvrQyjhwjGMMd5HsecKqVxNlsaEUbVU06nTdOa1dkfXl6sgA4c/AGcfoOyobb5LVFLgysBeHpKAIAgCAIAgCAIAgCAIAgCAIAgCAIAgCAICCgNbNrXW3LQkiZ0RaayHDWflz3P3dtuCeM54A80B9ttaz9xewBg5GAzOP4vPuD29fNAe1mzq8UgIigLBAwvOckSYduwMjI4HmP90AdZ1g17xdWhhfHjoFr9+/nnPp/dAQy1rEkkMXSjZufmR/DtrQ4fb35OPNAeUtjXmN08xRwSb4d1jOG/fkcDntz/4+6Ah97XN+5lWu6PpE4Jwd20EHue5OMeXqUBeVzJJBG6ZgbI5oL2+hxyPNAf/Z"/>
          <p:cNvSpPr>
            <a:spLocks noChangeAspect="1" noChangeArrowheads="1"/>
          </p:cNvSpPr>
          <p:nvPr/>
        </p:nvSpPr>
        <p:spPr bwMode="auto">
          <a:xfrm>
            <a:off x="152400" y="-465138"/>
            <a:ext cx="1876425" cy="12858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5" name="AutoShape 8" descr="data:image/jpeg;base64,/9j/4AAQSkZJRgABAQAAAQABAAD/2wCEAAkGBwgHBgkIBwgKCgkLDRYPDQwMDRsUFRAWIB0iIiAdHx8kKDQsJCYxJx8fLT0tMTU3Ojo6Iys/RD84QzQ5OjcBCgoKDQwNGg8PGjclHyU3Nzc3Nzc3Nzc3Nzc3Nzc3Nzc3Nzc3Nzc3Nzc3Nzc3Nzc3Nzc3Nzc3Nzc3Nzc3Nzc3N//AABEIAIcAxQMBEQACEQEDEQH/xAAbAAEAAgMBAQAAAAAAAAAAAAAAAQUEBgcDAv/EADgQAAEEAQMCBQIEBAQHAAAAAAEAAgMEEQUSIRMxBkFRYXEHIhQygZFCobHhFVJywRYjNIKi0fD/xAAbAQEAAwEBAQEAAAAAAAAAAAAAAgMEBQEGB//EADQRAAIBAwMCBQIEBAcAAAAAAAABAgMEERIhMUFRBRMiYXEygQYUofBCkbHBFSMzUtHh8f/aAAwDAQACEQMRAD8A7igCAIAgCAIAgCAIAgCAICMhAVup63Q0yvJPZmbtilZFJsIJjLsYz++fhSjCUnhEZSUVlmleI/qIYnXKeltHVjmYIbTSHMezgu4+chaqVq2k5GepcYykarqfjDVL8t8iQRQXYRDJBkua1uMEt54J5591ohbQjj2KJV5Sb9zCPiHVXF2648l1b8KXYGen6f37qXkU+xHzp9z6q+JdXqyskitEujr/AIZm4A7Y/Qe/v7I7em1wFWmmXej+P9RpCFlodeKCsYmtzy9/8L3k8n0VU7SLbaLIXLWzNw8P+PKOpOjhskV5WVTLYlfhjA8YBDcnJHJKy1LeUDTTrRmbZVsRWa0ViB26KVgex2O4PIVD2eC5PJ7IAgCAIAgCAIAgCAIAgCAIAgCA8bVhtWvLPIHFkbC9waMnAGeB5ot3gN4Oa+KvHxmbNV0iRkleeFjop49zJIn5yc57+XHkttK2beZGSpcLiJomo3JtSvS3bjg+xKcuftAzxj+gW2MVBYRklJyeWY6kRPl8sbPzyNb8lAeRuVx3lavcMEttQOPErf1TAPYEO5aQ4exXgH6IC30vxJqel2HWa8jZZxWNaJ0+XdJmcjb+oVM6EJbFsa048HWvD/i3TtZbKYZDGIixm6ctYXud6DPqubUpSp7M3wqRnujYQcqssJQBAEAQBAEAQBAEAQBAEBi6hdg06pJbtydOCPBe8gnGTj/depOTwjxtLc5F428Tv1e10IS0NrSytjs15HASxOxwR+gz8ei6FvQ0rVLqYa1bVsjU1rMxjWbscBLR9z/QdgvVHJ5lIrprc0ucvwPRvCsUUiLkzHUsHgCHhKAlj3xnLHFp9ivHFM9TZmwai5pAmG4eoHKg49iSl3LGN7ZG7mEEH0UCRk0rUlK7Dch29WF4ewvbuGR7KM4qSwyUZOLyde8CeJv8aqiCeSaa81rpZ39HbGzLuGg+fHb2BXMr0vLl7HQo1Na35NtyqC4lAEAQBAEAQBAEAQBARlAcv+onilz7Emm0JrULmdSC5DJGAx7TjBB5PI/kVttqOfVIx3FX+FHPlvMZXXrpGYoTz2c7/wBKcY5It4K3zJPKsxggMoCEBOUAQBACgPSCd9d+5h+R5FRccnqeC6gmbNHvYeM4we4VRZnJnaddkoWo5o3yhrXtc9kcrmdQA52nChOCmsEoycXk7voWpHU9OgsSthjnkZvdDHLv2A9v5YXIlHS8HUi9SyWSiSCAIAgIKA8LlyClEJbUrIoy5rNzzgZJwB+68bS3ZKEJTeIrLKO9400ik6wx84MkE7IXsBAJ3Y+4c8gZ5+CqpV4Rzl8G2j4Zc1VFxjtJNr7Z/wCNia/jPSZ/xBZN9kNplZpGD1XOxgtHpk9/Yoq9N9fY8qeG3NPGqPKcvsuS9jnjkdIxj2ufGcPAOS098FXGHc9kBSeLtRbpuizzyQSzQkdOQwyBj2B3GQfkhTpR1zwQqT0RycKllkmkdJM98j3HJc924n9SuwlhYOW3l5MHUbPRjDWfnd2Pp7qUVlkW8FQTzwrisHsgIQEjsgHZAAgCAjKAnugPapYNeXd/CeCFGS2JJl4CCMg5BVRM2v6eaudL1UwMZTjFot61mw8t2sbkkDyz3wst1DMVI020sSwdma7c0OaQQeQfVc03n0gCAHsgNb8X+IodEpStFlkN10LpK4lYSx5BHHHn7KmtVUFvydDw+xqXdRJRzHKTxys9Tj+u+J7+ry297zBWtOa+Ss1xczc0Dnn48ly6lxKbfZn3tj4RQtIxb3lHO/ya++zDGcF/7cqtQk9zdO6ow2yI7MTnAskw4dvLCOEluIXNCp6cmz+HvFuo6RI1hne6s+y2extwZJO2RuPrhW0rmcOeDl+IeCUbpOUFiWML/b87f+d0zsnh/XIdZowWRsikma57YDIHPDQcZOP0XWpzU45Pgbu2lbVZU3vp2b9zn31VtCTVo60lPpyRty2fq56jD5bfLByulZx2bOTdS6Gje5W0yFFZlM073nsT9vwrYrCISeTyUiIPZAAgCAICCgJQAoCEAQFvpcu+EsJ5b/RVSWGWJ7GfDJ0pmShrHFjg7a8ZacHOCPMKEllYJJ4eTu/hfU/8T0aCxJNVlnLf+aKx+1h7huDyCBhcapHTJo6kJaopmXqGpwUWO6jmiTYXMY443Y91mrV4Ul6nvjOPgvhTlN7Fb/xPXMuDE8MEW4nH8f8Al/usP+M2ucZ6Z/6+TT+Qq4+/7ZZx6hHNW3xDfL0er0WvG7B7D0XRjUUllfJl0NPD/n0OGeMtZdq+rTGI2mVmvJFew7Jjf2djk45C5VxV1y24P0bwSxVrbpyxqfVdV0NPt2S9xYw4YPTzSEEt2e3d06ktMXt/UxVYYggMunYLSI3H7SeD6FVVIZ3Rvs7lxl5cuDe/p1qr9N1oxskpQR2AOrNaz9rW5JDTkcn39PZTtKmmeNjL+IrPzrdT3bjwl79X8GN4qkjk1+2+Kp+Fy7Lo+r1MkjOQffOV9bb/AOmtz8qr/W9ijuP2VZHeeMD9VeuSoo1cVBAQSgJCAZQBACEAQDKAgoCUBl6a/baaM8OBChPgnEt1WSOp/Te/L/gjo5JtNgZG7a1udspPOS/n4wfZcy6glU4ydC3bcNjw8S6k+xPmKy6WIk9Nxbt2DzH9OV8T4ncedW0KWYr24fb3Pp7CjpjlrDf6mps1Kq/UnUWOP4lrcnjH6Z9eVndtVVBVWvSa1WpOr5X8Rdm+5uk2A8WCwkCT8KQyQ45BB4x35Wjwyq6U3Tyknv7v2X9SupS1VYtYyu+8fvszm1lzulI8uJdgnJW5byPtqz0UpaeiKcrUcA+XkgDHmr6VJTy2crxG+lbYjDlhrs/IXlamoPYn4deyuYvWt0T/ALKk6Rd13Z6b8NPY4d2Pyssdpr5O7V/zLZ5zuunPHT3LCfmUu6Qi3chgJIHxkkr7ag8008p/HB+K3UVCtJJNLPEufuYGqf8ATf8AcFfHkzPgqFaVhAQgCAlAeb5CDx5Ln17uUJ6Yo20baMoapM+2Hc0Fa6NTzYKRmq0/Lm4kq0rCAgoCUB7VOLMX+pRnwSjyXiqJm9eAOu7T7DYq+iOa2X8112JDx8Hj+6w3SWvqbKDenoXXijTJ/wAW9298zyOq5/Tw1oJwBkewC+J8Utqiq+bHMtt9uF0Pp7C4ioqL27b8msChiyZhVAncMGTGCR7n0XL8/MNGrbt0On6FLVjfuXtPRjNp9lszJnsa3M8cQIlIP+QevAHxldbwy2m5yqTWMbYa3xzlHPr3OKkdDWemcafv8HK7ld8T5q8rHxvaS1zHjDh8q/6Z7n3kZKvQzF5yunBRkEHnutRwmsbMhwDu6shUcHsZLqzp3KSn04aIAA7LydRzeWStbWnbR0w6n01pcQByScKD2WTVGLk0l1Nm0Oo61qdOqx0DXOkaAZzhnHOHexxj9VmprVNf3Ove1FQtJt52XTksvEMDq2qSQSOe5zAA4ujLAHeYaMD7QexxyvsrVYpLZL4Pxu7lrrN5b93yUWpjNU+xC0x5Mz4KcK4qBQE5QBAMcoD4fGHHOcLLWtYVXlmmncyprB9ABowFohBQjpRROTk8slSIhAMoAeyA9qQzZj/1KM+CUeS8VRM6B4B0x9rSZJXaFp1xhkIbNPIA/jgjGDwP07rn3MvX9TRtoL05wjplqtHbrvgmyWPGDg4KwVKcakXCXDNsZOL1IwXeH6DnWN8QMczWjYBjZj0KzysaEnJuP1Y/QtVzVSWHwWL4w5rhkjIxkd1qwUHFPqB4cl0u++1XgtupnaJLNiQO6kpySR5rlXVHS8pbH33gPika0FRqNauiSxhL9DRbdXe4vZ+bzHqqYVMbM6t1Z+Y9cOTAcxzT9zSPlXpp8HLlCUfqWCWRuecMa4n4RtLk9jTnN4ismfUrdLL5Pzdh7LPOpnZHWtbTy/VLk6L9NvDv4y663YMB6JDZKlmAkujcOHgn3HHHktdpR9Wp/wAj538Q+IrQqMOHxJPbK5X7Z8/Uxhb4g3GzYn+3BEkW1sXmGNOBlfR2j9LPz26T1ZyabZZ1YJG+reFsXJlKEDHdXFZBQ8JwgHZARlAMoAgJQDCAYQBAZmlx7rBf5Mb/ADUJsnEtiqyR136eaM2togks0OlNPh5lE27rN5LTgH7cA4wuVcVHKbwzo0YaYbo3ZUF4QBAYeoadTvsjbcrRziJ+9ge3Ia7BGcfqvHFS5J06s6WdDxnbbscn176eXoLDPwREznslmnds2QxAHIa0/B7ey5tW0efSfZWP4khoarLjCXVv3f76mpN0fUXuhDaFhxmiMsQEZJewd3D2WXyp9j6B+I2iTzUWzw/k+6Oh6lemrxVqcjjZa50JI2tkDe5BPdI0ZyawuSNfxO1oQlKU/p2eOjN08JfT02Gw29YiElWeF+Yg5zHwvBwPnzWyhaLmZ854n+Ipb07Z4aa32aa/sdSp1xWrxQAuf02Bm9/LnADHJXRSwsHyEpapORpv1UoSWNLhsNnsEROw2tHFua5x7uJHIwP0Wm2koz3M1xFuOxyYLpnPKW9D0Z3YH2O+4KyDISRjFTIkoAgCAIAgCAjlAOUAHugLqhCYYAXDDncn2VMnlliWCwpVJ71uKpVAdNKdrASGjPyoSkoLLJxi5PCO7+H9Pj03SYK0NT8NgbnxCQv2uPfk91x5y1SzydSCSWC1USQQBAEB8uGfhAef4aPqNk6bN7Wlgdt5DTjj44C8wj3U8YPOGjWgbC2KCJjYQREGtxsB749ESS4PZTlJtt8mSBgL0iSgMe9A61VlgZPJAZGFoljxuZnzGV6nhnjWVg4R4h0uTS9Qkaa1mKs+R34Z1lu10jW4BP7n9iF1qNRTjzucypBxlxsUluuLEW0fmH5Srk8FbWSlc1zHFrhgjgq7JWR2Q8GUAQAoB2QBAMoAgMvT6vWk6jx9jT+5VcmTSLj0UCRuf068Nt1Sw69cgr2KbcxljpSHxvGCHYH7d1iuquPQjXb08+pnXsLAbSUAQBAEAQBAEAQBAQQgNT8d+Gm6xUdPWrST6iA2OE9ba1g3ZJx27ZV1Cq4S52Ka1NTXucblY6KV8TxhzHFrh6EFdVPKyc5rGxh3KjZxuaAJB5+qnF4PGslS9jo3Fj2kOHcKxPJW1g+cL08CAjKAIBlAPlAZdOm6f7nZZH6nuVBy7ElHuW7GhjQ1ow0dgFWTLrw/4etazZgaGTRVJnuj/FNhL2tcBnBwf6qmrWVNPuW06Tm/Y7RoWlx6Xp0EAigbK2NoldCzaHuAxn1XLlLU8nRjHSsFkokggCAIAgCAIAgCAIAgIIBBBCA57488IMkrG9p8YjEDAyKpWrcyOc/kkj59OOVqoV9LwzPWpalldDmtyrPSsyVrUTopozh7Hd2n/wCK6KkpLK4MDTTwzGlhjmbtkZkeRzyF7webMr5tNeM9J+4eQPBU1LuR09jEfXmZ+aN3zjKnqRHDPjafQ/smUMDY9xw1rifQBNSGGZEVGd+Ms2/6jhRc0e6WZ0FCKMgvzI734AUHJsklgywOOAvD0u/Dvhu5r1gwx5gaYnSRySxOMchBA2h3bz/kqK1ZQXdl1Ok5naNG0inpED4qNcQNkdvexriWh2ADjPbsuZKTk8s6EYqK2LBRJBAEAQBAEAQBAEAQBAEAQEEZQGsa74J03VnNcxrKz3zmaxKxmZJcg8bieOceo47K6nXlAqnRjM5jrHhXVNNsQRGu6V1ky9GKMF8m1hHcD2IK3U7iMuTHOjKPBRHgkHyWgoCAYHoh7kfCHhKA96lKxbkjZDE4iSVsQfg7Q4ngE9lCU4xWWSjByexvfhv6fTCaKzqgjPRsubNUmj3MljA4IPnyc88LHUuspqJqhb43kdF0vTq2lU46dJhZBGTtaXE4yc9z8rHKTk8s1pJLCMteHoQBAEAQBAEAQBAEAQBAEAQBAEB8uY1wwQDxhAazd8D6LZhqQNrmKGCRzy2M/dJkdnO74zj9gro15xbeSqVGD2Nef9MW4rNZcPMz+u8eUfO0NHr2BPyrleS7FX5Vdyvb9Nb5ZETZY1zrJZIMAhsWeHjnk+3up/nF2IflX3Mup9Mn7QbVvLm2sODeA6D1Ho4qLvH0RJWq6sudO+num1hmYmSRlvrQyjhwjGMMd5HsecKqVxNlsaEUbVU06nTdOa1dkfXl6sgA4c/AGcfoOyobb5LVFLgysBeHpKAIAgCAIAgCAIAgCAIAgCAIAgCAIAgCAICCgNbNrXW3LQkiZ0RaayHDWflz3P3dtuCeM54A80B9ttaz9xewBg5GAzOP4vPuD29fNAe1mzq8UgIigLBAwvOckSYduwMjI4HmP90AdZ1g17xdWhhfHjoFr9+/nnPp/dAQy1rEkkMXSjZufmR/DtrQ4fb35OPNAeUtjXmN08xRwSb4d1jOG/fkcDntz/4+6Ah97XN+5lWu6PpE4Jwd20EHue5OMeXqUBeVzJJBG6ZgbI5oL2+hxyPNAf/Z"/>
          <p:cNvSpPr>
            <a:spLocks noChangeAspect="1" noChangeArrowheads="1"/>
          </p:cNvSpPr>
          <p:nvPr/>
        </p:nvSpPr>
        <p:spPr bwMode="auto">
          <a:xfrm>
            <a:off x="304800" y="-312738"/>
            <a:ext cx="1876425" cy="12858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  <p:pic>
        <p:nvPicPr>
          <p:cNvPr id="33799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41713" cy="1905000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Другая 9">
      <a:dk1>
        <a:srgbClr val="0000BF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00B05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7440</TotalTime>
  <Words>1291</Words>
  <Application>Microsoft Office PowerPoint</Application>
  <PresentationFormat>Экран (4:3)</PresentationFormat>
  <Paragraphs>228</Paragraphs>
  <Slides>44</Slides>
  <Notes>31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Office Theme</vt:lpstr>
      <vt:lpstr>Как   общаться  с  детьми</vt:lpstr>
      <vt:lpstr>                  «Слова “информация” и “коммуникация” часто путают, считая их синонимами, но это разные понятия. Информация – это передаваемое сообщение,  а коммуникация – это связь».           Американский журналист  Сидни Дж. Хэррис  </vt:lpstr>
      <vt:lpstr>Слайд 3</vt:lpstr>
      <vt:lpstr>       </vt:lpstr>
      <vt:lpstr>Слайд 5</vt:lpstr>
      <vt:lpstr>Слайд 6</vt:lpstr>
      <vt:lpstr>Слайд 7</vt:lpstr>
      <vt:lpstr>    </vt:lpstr>
      <vt:lpstr>Сравнение мозговой деятельности с работой автомобильной коробки передач. </vt:lpstr>
      <vt:lpstr>Слайд 10</vt:lpstr>
      <vt:lpstr>    «Переключение на пониженную передачу» –  понятие, используемое для описания естественной реакции мозга при опасности. </vt:lpstr>
      <vt:lpstr>За что отвечают эти части мозга?  </vt:lpstr>
      <vt:lpstr>Слайд 13</vt:lpstr>
      <vt:lpstr>Слайд 14</vt:lpstr>
      <vt:lpstr>Слайд 15</vt:lpstr>
      <vt:lpstr>Слайд 16</vt:lpstr>
      <vt:lpstr> Разум, характер, личность. Том 1, глава 25  Пасторское служение, глава 9 –  «Пасторская этика»)  Разум, характер, личность. Том 1, глава 25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     Где в изложенной информации говорится о взаимоотношениях с детьми?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Общение такого рода не приведет к переходу на «пониженную передачу». 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Company>S.D.A. Church World headquarters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GC User</dc:creator>
  <cp:lastModifiedBy>zkaminskaya</cp:lastModifiedBy>
  <cp:revision>533</cp:revision>
  <dcterms:created xsi:type="dcterms:W3CDTF">2003-12-11T20:55:53Z</dcterms:created>
  <dcterms:modified xsi:type="dcterms:W3CDTF">2016-04-11T08:23:13Z</dcterms:modified>
</cp:coreProperties>
</file>