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notesSlides/notesSlide23.xml" ContentType="application/vnd.openxmlformats-officedocument.presentationml.notesSlide+xml"/>
  <Override PartName="/ppt/diagrams/colors8.xml" ContentType="application/vnd.openxmlformats-officedocument.drawingml.diagramColors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diagrams/colors6.xml" ContentType="application/vnd.openxmlformats-officedocument.drawingml.diagramColors+xml"/>
  <Override PartName="/ppt/diagrams/drawing7.xml" ContentType="application/vnd.ms-office.drawingml.diagramDrawing+xml"/>
  <Override PartName="/ppt/notesSlides/notesSlide10.xml" ContentType="application/vnd.openxmlformats-officedocument.presentationml.notesSlide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diagrams/layout11.xml" ContentType="application/vnd.openxmlformats-officedocument.drawingml.diagram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notesSlides/notesSlide19.xml" ContentType="application/vnd.openxmlformats-officedocument.presentationml.notesSlide+xml"/>
  <Override PartName="/ppt/diagrams/colors10.xml" ContentType="application/vnd.openxmlformats-officedocument.drawingml.diagramColor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notesSlides/notesSlide15.xml" ContentType="application/vnd.openxmlformats-officedocument.presentationml.notesSlide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Default Extension="wdp" ContentType="image/vnd.ms-photo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notesSlides/notesSlide8.xml" ContentType="application/vnd.openxmlformats-officedocument.presentationml.notesSlide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diagrams/data3.xml" ContentType="application/vnd.openxmlformats-officedocument.drawingml.diagramData+xml"/>
  <Override PartName="/ppt/notesSlides/notesSlide6.xml" ContentType="application/vnd.openxmlformats-officedocument.presentationml.notesSlide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Override PartName="/ppt/diagrams/data11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9.xml" ContentType="application/vnd.openxmlformats-officedocument.presentationml.notesSlide+xml"/>
  <Override PartName="/ppt/diagrams/drawing9.xml" ContentType="application/vnd.ms-office.drawingml.diagramDrawing+xml"/>
  <Override PartName="/ppt/notesSlides/notesSlide2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70" r:id="rId9"/>
    <p:sldId id="264" r:id="rId10"/>
    <p:sldId id="265" r:id="rId11"/>
    <p:sldId id="268" r:id="rId12"/>
    <p:sldId id="285" r:id="rId13"/>
    <p:sldId id="272" r:id="rId14"/>
    <p:sldId id="279" r:id="rId15"/>
    <p:sldId id="271" r:id="rId16"/>
    <p:sldId id="283" r:id="rId17"/>
    <p:sldId id="280" r:id="rId18"/>
    <p:sldId id="281" r:id="rId19"/>
    <p:sldId id="282" r:id="rId20"/>
    <p:sldId id="274" r:id="rId21"/>
    <p:sldId id="275" r:id="rId22"/>
    <p:sldId id="276" r:id="rId23"/>
    <p:sldId id="267" r:id="rId24"/>
    <p:sldId id="269" r:id="rId25"/>
    <p:sldId id="284" r:id="rId2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FAC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0"/>
    <p:restoredTop sz="96618" autoAdjust="0"/>
  </p:normalViewPr>
  <p:slideViewPr>
    <p:cSldViewPr>
      <p:cViewPr>
        <p:scale>
          <a:sx n="60" d="100"/>
          <a:sy n="60" d="100"/>
        </p:scale>
        <p:origin x="-979" y="259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62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6B7D87E-5276-4281-85DE-AF81823A606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42E5B50-6E76-4962-80B1-F550C1C3BC16}">
      <dgm:prSet/>
      <dgm:spPr>
        <a:solidFill>
          <a:srgbClr val="00B050"/>
        </a:solidFill>
      </dgm:spPr>
      <dgm:t>
        <a:bodyPr/>
        <a:lstStyle/>
        <a:p>
          <a:pPr rtl="0"/>
          <a:r>
            <a:rPr lang="ru-RU" b="1" dirty="0" smtClean="0"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a:rPr>
            <a:t>Если дети могут понять истину о спасении, то они также могут понять, как </a:t>
          </a:r>
          <a:r>
            <a:rPr lang="ru-RU" b="1" dirty="0" err="1" smtClean="0"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a:rPr>
            <a:t>благовествавать</a:t>
          </a:r>
          <a:r>
            <a:rPr lang="en-US" b="1" dirty="0" smtClean="0"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a:rPr>
            <a:t>. </a:t>
          </a:r>
          <a:endParaRPr lang="en-US" dirty="0"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a:endParaRPr>
        </a:p>
      </dgm:t>
    </dgm:pt>
    <dgm:pt modelId="{3385B6FA-8B1B-4F50-9273-785FC04994C1}" type="parTrans" cxnId="{7E5F85B9-A0E2-48FD-908F-168C380132EB}">
      <dgm:prSet/>
      <dgm:spPr/>
      <dgm:t>
        <a:bodyPr/>
        <a:lstStyle/>
        <a:p>
          <a:endParaRPr lang="en-US"/>
        </a:p>
      </dgm:t>
    </dgm:pt>
    <dgm:pt modelId="{1CF11A24-C8E7-4FC0-9D45-E76DA397BACE}" type="sibTrans" cxnId="{7E5F85B9-A0E2-48FD-908F-168C380132EB}">
      <dgm:prSet/>
      <dgm:spPr/>
      <dgm:t>
        <a:bodyPr/>
        <a:lstStyle/>
        <a:p>
          <a:endParaRPr lang="en-US"/>
        </a:p>
      </dgm:t>
    </dgm:pt>
    <dgm:pt modelId="{63CF075F-8320-4E31-A24B-035BDAF0CC0C}" type="pres">
      <dgm:prSet presAssocID="{36B7D87E-5276-4281-85DE-AF81823A606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11FBB9E-F13F-4B80-A8BD-7E28608AA7BD}" type="pres">
      <dgm:prSet presAssocID="{B42E5B50-6E76-4962-80B1-F550C1C3BC16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8285DD0-7D70-4CE4-947F-4A5E3253B4D1}" type="presOf" srcId="{B42E5B50-6E76-4962-80B1-F550C1C3BC16}" destId="{611FBB9E-F13F-4B80-A8BD-7E28608AA7BD}" srcOrd="0" destOrd="0" presId="urn:microsoft.com/office/officeart/2005/8/layout/vList2"/>
    <dgm:cxn modelId="{7E5F85B9-A0E2-48FD-908F-168C380132EB}" srcId="{36B7D87E-5276-4281-85DE-AF81823A6063}" destId="{B42E5B50-6E76-4962-80B1-F550C1C3BC16}" srcOrd="0" destOrd="0" parTransId="{3385B6FA-8B1B-4F50-9273-785FC04994C1}" sibTransId="{1CF11A24-C8E7-4FC0-9D45-E76DA397BACE}"/>
    <dgm:cxn modelId="{A2762920-8952-4545-BDB2-FD748F36C629}" type="presOf" srcId="{36B7D87E-5276-4281-85DE-AF81823A6063}" destId="{63CF075F-8320-4E31-A24B-035BDAF0CC0C}" srcOrd="0" destOrd="0" presId="urn:microsoft.com/office/officeart/2005/8/layout/vList2"/>
    <dgm:cxn modelId="{79CF2ABF-85C5-482F-93EF-9E567CA37BC1}" type="presParOf" srcId="{63CF075F-8320-4E31-A24B-035BDAF0CC0C}" destId="{611FBB9E-F13F-4B80-A8BD-7E28608AA7B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7CAF7F07-C192-420D-926B-885F0C36C50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1D42663-A11D-4E31-B508-3B806E0B3DF4}">
      <dgm:prSet custT="1"/>
      <dgm:spPr>
        <a:solidFill>
          <a:srgbClr val="00B0F0"/>
        </a:solidFill>
      </dgm:spPr>
      <dgm:t>
        <a:bodyPr/>
        <a:lstStyle/>
        <a:p>
          <a:pPr rtl="0">
            <a:lnSpc>
              <a:spcPct val="80000"/>
            </a:lnSpc>
            <a:spcAft>
              <a:spcPts val="0"/>
            </a:spcAft>
          </a:pPr>
          <a:r>
            <a:rPr lang="ru-RU" sz="4000" b="1" dirty="0" smtClean="0"/>
            <a:t>Учите детей, что настоящий христианин делится всем, что у него есть, а не побеждает силой. </a:t>
          </a:r>
        </a:p>
      </dgm:t>
    </dgm:pt>
    <dgm:pt modelId="{4636DF2F-F82F-49D9-AD97-F59BBDE062B0}" type="parTrans" cxnId="{B93BAF1D-61F9-4796-AF4D-09E9C2F7483B}">
      <dgm:prSet/>
      <dgm:spPr/>
      <dgm:t>
        <a:bodyPr/>
        <a:lstStyle/>
        <a:p>
          <a:endParaRPr lang="en-US"/>
        </a:p>
      </dgm:t>
    </dgm:pt>
    <dgm:pt modelId="{5A43B006-56E9-467C-A987-90D4922CB155}" type="sibTrans" cxnId="{B93BAF1D-61F9-4796-AF4D-09E9C2F7483B}">
      <dgm:prSet/>
      <dgm:spPr/>
      <dgm:t>
        <a:bodyPr/>
        <a:lstStyle/>
        <a:p>
          <a:endParaRPr lang="en-US"/>
        </a:p>
      </dgm:t>
    </dgm:pt>
    <dgm:pt modelId="{5965B120-87E9-485C-99C1-7599B7E5A0DD}" type="pres">
      <dgm:prSet presAssocID="{7CAF7F07-C192-420D-926B-885F0C36C50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BDAB235-D55E-4194-B5C9-A6D22A4F6C1B}" type="pres">
      <dgm:prSet presAssocID="{51D42663-A11D-4E31-B508-3B806E0B3DF4}" presName="parentText" presStyleLbl="node1" presStyleIdx="0" presStyleCnt="1" custLinFactNeighborX="1175" custLinFactNeighborY="-3112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93BAF1D-61F9-4796-AF4D-09E9C2F7483B}" srcId="{7CAF7F07-C192-420D-926B-885F0C36C501}" destId="{51D42663-A11D-4E31-B508-3B806E0B3DF4}" srcOrd="0" destOrd="0" parTransId="{4636DF2F-F82F-49D9-AD97-F59BBDE062B0}" sibTransId="{5A43B006-56E9-467C-A987-90D4922CB155}"/>
    <dgm:cxn modelId="{8A3E5939-88B2-4E33-9669-77F719151E61}" type="presOf" srcId="{7CAF7F07-C192-420D-926B-885F0C36C501}" destId="{5965B120-87E9-485C-99C1-7599B7E5A0DD}" srcOrd="0" destOrd="0" presId="urn:microsoft.com/office/officeart/2005/8/layout/vList2"/>
    <dgm:cxn modelId="{C849EC2C-89A4-492F-8090-B0D7E9E4C409}" type="presOf" srcId="{51D42663-A11D-4E31-B508-3B806E0B3DF4}" destId="{8BDAB235-D55E-4194-B5C9-A6D22A4F6C1B}" srcOrd="0" destOrd="0" presId="urn:microsoft.com/office/officeart/2005/8/layout/vList2"/>
    <dgm:cxn modelId="{DE11E1EB-F3F3-4D35-84D4-C4B4825F826A}" type="presParOf" srcId="{5965B120-87E9-485C-99C1-7599B7E5A0DD}" destId="{8BDAB235-D55E-4194-B5C9-A6D22A4F6C1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66E64B11-2589-498E-80EC-D0D38F5896B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F427BD8-F73B-45B9-971F-AEC65D56D40F}">
      <dgm:prSet custT="1"/>
      <dgm:spPr>
        <a:solidFill>
          <a:srgbClr val="FF0000"/>
        </a:solidFill>
      </dgm:spPr>
      <dgm:t>
        <a:bodyPr/>
        <a:lstStyle/>
        <a:p>
          <a:pPr algn="ctr" rtl="0">
            <a:lnSpc>
              <a:spcPct val="100000"/>
            </a:lnSpc>
          </a:pPr>
          <a:r>
            <a:rPr lang="ru-RU" sz="3600" b="1" dirty="0" smtClean="0"/>
            <a:t>Познание Иисуса является самым важным в жизни – вот к чему должны стремиться наши дети. Рассказывать людям о Христе – вот миссия, которую доверил им Бог. </a:t>
          </a:r>
          <a:endParaRPr lang="en-US" sz="3600" dirty="0"/>
        </a:p>
      </dgm:t>
    </dgm:pt>
    <dgm:pt modelId="{BC5A0C31-EB9E-4B32-84A1-A78468F4FC7E}" type="parTrans" cxnId="{D89BB6E7-7C00-4DF1-89A3-0631F6431791}">
      <dgm:prSet/>
      <dgm:spPr/>
      <dgm:t>
        <a:bodyPr/>
        <a:lstStyle/>
        <a:p>
          <a:endParaRPr lang="en-US"/>
        </a:p>
      </dgm:t>
    </dgm:pt>
    <dgm:pt modelId="{1B5272F5-B103-48ED-AAC0-AD466FFF40CC}" type="sibTrans" cxnId="{D89BB6E7-7C00-4DF1-89A3-0631F6431791}">
      <dgm:prSet/>
      <dgm:spPr/>
      <dgm:t>
        <a:bodyPr/>
        <a:lstStyle/>
        <a:p>
          <a:endParaRPr lang="en-US"/>
        </a:p>
      </dgm:t>
    </dgm:pt>
    <dgm:pt modelId="{F00215F0-1806-4850-8281-963787F5B4F2}" type="pres">
      <dgm:prSet presAssocID="{66E64B11-2589-498E-80EC-D0D38F5896B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BFAB438-957C-42D7-B0EA-2C3FC508BA28}" type="pres">
      <dgm:prSet presAssocID="{2F427BD8-F73B-45B9-971F-AEC65D56D40F}" presName="parentText" presStyleLbl="node1" presStyleIdx="0" presStyleCnt="1" custScaleY="139438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EA52FDC-0765-4132-AF8D-554192C8BA05}" type="presOf" srcId="{66E64B11-2589-498E-80EC-D0D38F5896BC}" destId="{F00215F0-1806-4850-8281-963787F5B4F2}" srcOrd="0" destOrd="0" presId="urn:microsoft.com/office/officeart/2005/8/layout/vList2"/>
    <dgm:cxn modelId="{D89BB6E7-7C00-4DF1-89A3-0631F6431791}" srcId="{66E64B11-2589-498E-80EC-D0D38F5896BC}" destId="{2F427BD8-F73B-45B9-971F-AEC65D56D40F}" srcOrd="0" destOrd="0" parTransId="{BC5A0C31-EB9E-4B32-84A1-A78468F4FC7E}" sibTransId="{1B5272F5-B103-48ED-AAC0-AD466FFF40CC}"/>
    <dgm:cxn modelId="{9887B06C-96A4-4D6D-8C14-DEA94964069C}" type="presOf" srcId="{2F427BD8-F73B-45B9-971F-AEC65D56D40F}" destId="{8BFAB438-957C-42D7-B0EA-2C3FC508BA28}" srcOrd="0" destOrd="0" presId="urn:microsoft.com/office/officeart/2005/8/layout/vList2"/>
    <dgm:cxn modelId="{3062D65B-85CD-43F9-85B4-EE747582CF1F}" type="presParOf" srcId="{F00215F0-1806-4850-8281-963787F5B4F2}" destId="{8BFAB438-957C-42D7-B0EA-2C3FC508BA2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127805F-2011-4B83-992B-65CC4368D94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81C5CB6-3381-4263-8CF3-6FF76FC6B48A}">
      <dgm:prSet custT="1"/>
      <dgm:spPr/>
      <dgm:t>
        <a:bodyPr/>
        <a:lstStyle/>
        <a:p>
          <a:pPr rtl="0">
            <a:lnSpc>
              <a:spcPct val="80000"/>
            </a:lnSpc>
          </a:pPr>
          <a:r>
            <a:rPr lang="en-US" sz="3200" dirty="0" smtClean="0">
              <a:solidFill>
                <a:schemeClr val="tx1"/>
              </a:solidFill>
            </a:rPr>
            <a:t>     </a:t>
          </a:r>
          <a:r>
            <a:rPr lang="en-US" sz="3600" dirty="0" smtClean="0">
              <a:solidFill>
                <a:schemeClr val="tx1"/>
              </a:solidFill>
            </a:rPr>
            <a:t> </a:t>
          </a:r>
          <a:r>
            <a:rPr lang="ru-RU" sz="3600" b="1" dirty="0" err="1" smtClean="0">
              <a:solidFill>
                <a:schemeClr val="tx1"/>
              </a:solidFill>
            </a:rPr>
            <a:t>Второзакоение</a:t>
          </a:r>
          <a:r>
            <a:rPr lang="ru-RU" sz="3600" b="1" dirty="0" smtClean="0">
              <a:solidFill>
                <a:schemeClr val="tx1"/>
              </a:solidFill>
            </a:rPr>
            <a:t> 6:4-7 </a:t>
          </a:r>
          <a:r>
            <a:rPr lang="en-US" sz="3600" b="1" dirty="0" smtClean="0">
              <a:solidFill>
                <a:schemeClr val="tx1"/>
              </a:solidFill>
            </a:rPr>
            <a:t> </a:t>
          </a:r>
        </a:p>
        <a:p>
          <a:pPr rtl="0">
            <a:lnSpc>
              <a:spcPct val="80000"/>
            </a:lnSpc>
          </a:pPr>
          <a:r>
            <a:rPr lang="ru-RU" sz="3200" dirty="0" smtClean="0">
              <a:solidFill>
                <a:schemeClr val="tx1"/>
              </a:solidFill>
            </a:rPr>
            <a:t>Слушай, Израиль: Господь, Бог наш, Господь един  есть. И люби Господа, Бога твоего всем сердцем твоим, и всею душою твоею, и всеми силами твоими… Мы должны учить этому также наших детей, говоря им о Боге, сидя в доме и идя дорогою, и ложась и вставая  (стих</a:t>
          </a:r>
          <a:r>
            <a:rPr lang="en-US" sz="3200" dirty="0" smtClean="0">
              <a:solidFill>
                <a:schemeClr val="tx1"/>
              </a:solidFill>
            </a:rPr>
            <a:t>7).</a:t>
          </a:r>
          <a:endParaRPr lang="en-US" sz="3200" dirty="0">
            <a:solidFill>
              <a:schemeClr val="tx1"/>
            </a:solidFill>
          </a:endParaRPr>
        </a:p>
      </dgm:t>
    </dgm:pt>
    <dgm:pt modelId="{35D02EB2-6DE7-455B-B7C6-965EEA46A1A6}" type="parTrans" cxnId="{E8BCBDC0-8D10-4D84-96D5-43937D8063E7}">
      <dgm:prSet/>
      <dgm:spPr/>
      <dgm:t>
        <a:bodyPr/>
        <a:lstStyle/>
        <a:p>
          <a:endParaRPr lang="en-US"/>
        </a:p>
      </dgm:t>
    </dgm:pt>
    <dgm:pt modelId="{4969C534-353A-46A3-9CC2-EB841F1873E7}" type="sibTrans" cxnId="{E8BCBDC0-8D10-4D84-96D5-43937D8063E7}">
      <dgm:prSet/>
      <dgm:spPr/>
      <dgm:t>
        <a:bodyPr/>
        <a:lstStyle/>
        <a:p>
          <a:endParaRPr lang="en-US"/>
        </a:p>
      </dgm:t>
    </dgm:pt>
    <dgm:pt modelId="{0BC79757-65CC-4B1E-BF72-5FCC82B0107C}" type="pres">
      <dgm:prSet presAssocID="{6127805F-2011-4B83-992B-65CC4368D94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00466CF-27FD-4D7D-9BB0-06B2524BFBB4}" type="pres">
      <dgm:prSet presAssocID="{581C5CB6-3381-4263-8CF3-6FF76FC6B48A}" presName="parentText" presStyleLbl="node1" presStyleIdx="0" presStyleCnt="1" custScaleY="1434221" custLinFactNeighborY="1745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8BCBDC0-8D10-4D84-96D5-43937D8063E7}" srcId="{6127805F-2011-4B83-992B-65CC4368D94E}" destId="{581C5CB6-3381-4263-8CF3-6FF76FC6B48A}" srcOrd="0" destOrd="0" parTransId="{35D02EB2-6DE7-455B-B7C6-965EEA46A1A6}" sibTransId="{4969C534-353A-46A3-9CC2-EB841F1873E7}"/>
    <dgm:cxn modelId="{0FA667DA-9F71-4361-97FC-E1DBCBFDD268}" type="presOf" srcId="{581C5CB6-3381-4263-8CF3-6FF76FC6B48A}" destId="{300466CF-27FD-4D7D-9BB0-06B2524BFBB4}" srcOrd="0" destOrd="0" presId="urn:microsoft.com/office/officeart/2005/8/layout/vList2"/>
    <dgm:cxn modelId="{54D15564-9600-40BE-A35D-1B508D51FE3F}" type="presOf" srcId="{6127805F-2011-4B83-992B-65CC4368D94E}" destId="{0BC79757-65CC-4B1E-BF72-5FCC82B0107C}" srcOrd="0" destOrd="0" presId="urn:microsoft.com/office/officeart/2005/8/layout/vList2"/>
    <dgm:cxn modelId="{44704DF6-68A3-46BB-A5A1-6C5A650D1091}" type="presParOf" srcId="{0BC79757-65CC-4B1E-BF72-5FCC82B0107C}" destId="{300466CF-27FD-4D7D-9BB0-06B2524BFBB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104BBD7-EBFA-4EB7-812E-900ED56287A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03A0745-5D8B-4CE0-94C0-7CC28BB9CF34}">
      <dgm:prSet/>
      <dgm:spPr>
        <a:solidFill>
          <a:srgbClr val="00B0F0"/>
        </a:solidFill>
      </dgm:spPr>
      <dgm:t>
        <a:bodyPr/>
        <a:lstStyle/>
        <a:p>
          <a:pPr rtl="0"/>
          <a:r>
            <a:rPr lang="ru-RU" b="1" dirty="0" smtClean="0"/>
            <a:t>Наша любовь к Богу должна быть очевидной, «записанной» на косяках наших домов и «навязанной в знак» на наших телах! Другими словами, наша вера должна быть явлена миру. </a:t>
          </a:r>
          <a:endParaRPr lang="en-US" dirty="0"/>
        </a:p>
      </dgm:t>
    </dgm:pt>
    <dgm:pt modelId="{165D02C2-1E2F-4F76-9223-26E5A96E5A70}" type="parTrans" cxnId="{0CB9FA88-2F91-4F12-9A77-151B1160050C}">
      <dgm:prSet/>
      <dgm:spPr/>
      <dgm:t>
        <a:bodyPr/>
        <a:lstStyle/>
        <a:p>
          <a:endParaRPr lang="en-US"/>
        </a:p>
      </dgm:t>
    </dgm:pt>
    <dgm:pt modelId="{B9B7895B-0244-4441-8CE1-481ABCD3810E}" type="sibTrans" cxnId="{0CB9FA88-2F91-4F12-9A77-151B1160050C}">
      <dgm:prSet/>
      <dgm:spPr/>
      <dgm:t>
        <a:bodyPr/>
        <a:lstStyle/>
        <a:p>
          <a:endParaRPr lang="en-US"/>
        </a:p>
      </dgm:t>
    </dgm:pt>
    <dgm:pt modelId="{3CBF67C9-4C8E-47B1-88D7-BCFD1206FE77}" type="pres">
      <dgm:prSet presAssocID="{1104BBD7-EBFA-4EB7-812E-900ED56287A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0E5C3D8-300F-4555-86D3-AEAD249B0745}" type="pres">
      <dgm:prSet presAssocID="{203A0745-5D8B-4CE0-94C0-7CC28BB9CF34}" presName="parentText" presStyleLbl="node1" presStyleIdx="0" presStyleCnt="1" custLinFactNeighborY="-1461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CB9FA88-2F91-4F12-9A77-151B1160050C}" srcId="{1104BBD7-EBFA-4EB7-812E-900ED56287A3}" destId="{203A0745-5D8B-4CE0-94C0-7CC28BB9CF34}" srcOrd="0" destOrd="0" parTransId="{165D02C2-1E2F-4F76-9223-26E5A96E5A70}" sibTransId="{B9B7895B-0244-4441-8CE1-481ABCD3810E}"/>
    <dgm:cxn modelId="{41FB1617-F2B8-424D-A407-9AC9B61B0A7C}" type="presOf" srcId="{203A0745-5D8B-4CE0-94C0-7CC28BB9CF34}" destId="{C0E5C3D8-300F-4555-86D3-AEAD249B0745}" srcOrd="0" destOrd="0" presId="urn:microsoft.com/office/officeart/2005/8/layout/vList2"/>
    <dgm:cxn modelId="{CD9E87C6-F5EB-4299-BFE1-123D21F010B6}" type="presOf" srcId="{1104BBD7-EBFA-4EB7-812E-900ED56287A3}" destId="{3CBF67C9-4C8E-47B1-88D7-BCFD1206FE77}" srcOrd="0" destOrd="0" presId="urn:microsoft.com/office/officeart/2005/8/layout/vList2"/>
    <dgm:cxn modelId="{8BD7B32A-A52B-46F2-8D24-2AA3916DB7F4}" type="presParOf" srcId="{3CBF67C9-4C8E-47B1-88D7-BCFD1206FE77}" destId="{C0E5C3D8-300F-4555-86D3-AEAD249B074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E214BAF-5AB6-4950-A257-E13754FE07B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F0557B9-25ED-4366-89DC-1E5C72A95E95}">
      <dgm:prSet/>
      <dgm:spPr>
        <a:solidFill>
          <a:srgbClr val="FFC000"/>
        </a:solidFill>
      </dgm:spPr>
      <dgm:t>
        <a:bodyPr/>
        <a:lstStyle/>
        <a:p>
          <a:pPr rtl="0"/>
          <a:r>
            <a:rPr lang="ru-RU" b="1" dirty="0" smtClean="0">
              <a:ln>
                <a:solidFill>
                  <a:schemeClr val="tx1"/>
                </a:solidFill>
              </a:ln>
              <a:solidFill>
                <a:srgbClr val="0070C0"/>
              </a:solidFill>
            </a:rPr>
            <a:t>Желание свидетельствовать о Христе должно стать для нас настолько сильным, что мы будем говорить о Нём не только погибающему миру, но и среди своих единоверцев! </a:t>
          </a:r>
          <a:endParaRPr lang="en-US" dirty="0">
            <a:ln>
              <a:solidFill>
                <a:schemeClr val="tx1"/>
              </a:solidFill>
            </a:ln>
            <a:solidFill>
              <a:srgbClr val="0070C0"/>
            </a:solidFill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a:endParaRPr>
        </a:p>
      </dgm:t>
    </dgm:pt>
    <dgm:pt modelId="{68D871FB-5573-4EB7-94B8-C7BB4F5F0C1D}" type="parTrans" cxnId="{B69058C2-4A5A-4AA1-BECE-A88B87790D6F}">
      <dgm:prSet/>
      <dgm:spPr/>
      <dgm:t>
        <a:bodyPr/>
        <a:lstStyle/>
        <a:p>
          <a:endParaRPr lang="en-US"/>
        </a:p>
      </dgm:t>
    </dgm:pt>
    <dgm:pt modelId="{ECCB0439-D02E-425B-871F-DB2D6ACF8708}" type="sibTrans" cxnId="{B69058C2-4A5A-4AA1-BECE-A88B87790D6F}">
      <dgm:prSet/>
      <dgm:spPr/>
      <dgm:t>
        <a:bodyPr/>
        <a:lstStyle/>
        <a:p>
          <a:endParaRPr lang="en-US"/>
        </a:p>
      </dgm:t>
    </dgm:pt>
    <dgm:pt modelId="{71992F18-B99E-4874-B229-BEB8AAADCC79}" type="pres">
      <dgm:prSet presAssocID="{CE214BAF-5AB6-4950-A257-E13754FE07B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A54989A-A718-4276-86D7-878A7DD37D5F}" type="pres">
      <dgm:prSet presAssocID="{9F0557B9-25ED-4366-89DC-1E5C72A95E95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69058C2-4A5A-4AA1-BECE-A88B87790D6F}" srcId="{CE214BAF-5AB6-4950-A257-E13754FE07BB}" destId="{9F0557B9-25ED-4366-89DC-1E5C72A95E95}" srcOrd="0" destOrd="0" parTransId="{68D871FB-5573-4EB7-94B8-C7BB4F5F0C1D}" sibTransId="{ECCB0439-D02E-425B-871F-DB2D6ACF8708}"/>
    <dgm:cxn modelId="{B93A9B06-FA75-4664-BCEC-C3E9297DC38A}" type="presOf" srcId="{CE214BAF-5AB6-4950-A257-E13754FE07BB}" destId="{71992F18-B99E-4874-B229-BEB8AAADCC79}" srcOrd="0" destOrd="0" presId="urn:microsoft.com/office/officeart/2005/8/layout/vList2"/>
    <dgm:cxn modelId="{8F57756C-8207-40B1-A769-DC472B79548B}" type="presOf" srcId="{9F0557B9-25ED-4366-89DC-1E5C72A95E95}" destId="{CA54989A-A718-4276-86D7-878A7DD37D5F}" srcOrd="0" destOrd="0" presId="urn:microsoft.com/office/officeart/2005/8/layout/vList2"/>
    <dgm:cxn modelId="{D1D77DB1-926C-473A-855F-EC064CAC306F}" type="presParOf" srcId="{71992F18-B99E-4874-B229-BEB8AAADCC79}" destId="{CA54989A-A718-4276-86D7-878A7DD37D5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DC26F3A-E014-4560-A0CE-9BB980FBB25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01209EB-0454-4E51-894A-B932647D09F7}">
      <dgm:prSet custT="1"/>
      <dgm:spPr>
        <a:solidFill>
          <a:srgbClr val="FF0000"/>
        </a:solidFill>
      </dgm:spPr>
      <dgm:t>
        <a:bodyPr/>
        <a:lstStyle/>
        <a:p>
          <a:pPr rtl="0"/>
          <a:r>
            <a:rPr lang="ru-RU" sz="4000" b="1" dirty="0" smtClean="0"/>
            <a:t>Когда размышления о Спасителе, беседы о Нём с людьми начинают наполнять нашу жизнь, тогда не так сложно научить наших детей свидетельствовать о Нём.   </a:t>
          </a:r>
          <a:endParaRPr lang="en-US" sz="4000" b="1" dirty="0"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a:endParaRPr>
        </a:p>
      </dgm:t>
    </dgm:pt>
    <dgm:pt modelId="{D82DC054-016F-4140-8554-D1B7464E9FEF}" type="parTrans" cxnId="{974CF7A6-08A3-42DB-9C5F-C1B42CCC2EC8}">
      <dgm:prSet/>
      <dgm:spPr/>
      <dgm:t>
        <a:bodyPr/>
        <a:lstStyle/>
        <a:p>
          <a:endParaRPr lang="en-US"/>
        </a:p>
      </dgm:t>
    </dgm:pt>
    <dgm:pt modelId="{886225EC-F47A-494C-9ECB-CCD8E90D6788}" type="sibTrans" cxnId="{974CF7A6-08A3-42DB-9C5F-C1B42CCC2EC8}">
      <dgm:prSet/>
      <dgm:spPr/>
      <dgm:t>
        <a:bodyPr/>
        <a:lstStyle/>
        <a:p>
          <a:endParaRPr lang="en-US"/>
        </a:p>
      </dgm:t>
    </dgm:pt>
    <dgm:pt modelId="{BE9C1B7F-1281-44B3-9738-FA2D7CDA0F59}" type="pres">
      <dgm:prSet presAssocID="{DDC26F3A-E014-4560-A0CE-9BB980FBB25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0C57307-356B-4249-BF73-765AB9491DA2}" type="pres">
      <dgm:prSet presAssocID="{101209EB-0454-4E51-894A-B932647D09F7}" presName="parentText" presStyleLbl="node1" presStyleIdx="0" presStyleCnt="1" custScaleY="1319738" custLinFactX="2464" custLinFactNeighborX="100000" custLinFactNeighborY="-960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74CF7A6-08A3-42DB-9C5F-C1B42CCC2EC8}" srcId="{DDC26F3A-E014-4560-A0CE-9BB980FBB258}" destId="{101209EB-0454-4E51-894A-B932647D09F7}" srcOrd="0" destOrd="0" parTransId="{D82DC054-016F-4140-8554-D1B7464E9FEF}" sibTransId="{886225EC-F47A-494C-9ECB-CCD8E90D6788}"/>
    <dgm:cxn modelId="{5277BBDF-3CF8-4670-8B14-E70480FAD212}" type="presOf" srcId="{101209EB-0454-4E51-894A-B932647D09F7}" destId="{E0C57307-356B-4249-BF73-765AB9491DA2}" srcOrd="0" destOrd="0" presId="urn:microsoft.com/office/officeart/2005/8/layout/vList2"/>
    <dgm:cxn modelId="{C55A6260-469B-479F-B037-8684BEE5B7D4}" type="presOf" srcId="{DDC26F3A-E014-4560-A0CE-9BB980FBB258}" destId="{BE9C1B7F-1281-44B3-9738-FA2D7CDA0F59}" srcOrd="0" destOrd="0" presId="urn:microsoft.com/office/officeart/2005/8/layout/vList2"/>
    <dgm:cxn modelId="{AC42956F-57DE-45FE-B3CB-6025E5FF5DF4}" type="presParOf" srcId="{BE9C1B7F-1281-44B3-9738-FA2D7CDA0F59}" destId="{E0C57307-356B-4249-BF73-765AB9491DA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9C46AF8-C4DE-4801-B5A4-D6D73CBD0CB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822D199-77F9-406F-A525-5218EDAE30B7}">
      <dgm:prSet custT="1"/>
      <dgm:spPr>
        <a:solidFill>
          <a:srgbClr val="FFC000"/>
        </a:solidFill>
      </dgm:spPr>
      <dgm:t>
        <a:bodyPr/>
        <a:lstStyle/>
        <a:p>
          <a:pPr algn="ctr" rtl="0"/>
          <a:r>
            <a:rPr lang="ru-RU" sz="4000" b="1" dirty="0" smtClean="0">
              <a:solidFill>
                <a:srgbClr val="002060"/>
              </a:solidFill>
            </a:rPr>
            <a:t>Ричард </a:t>
          </a:r>
          <a:r>
            <a:rPr lang="ru-RU" sz="4000" b="1" dirty="0" err="1" smtClean="0">
              <a:solidFill>
                <a:srgbClr val="002060"/>
              </a:solidFill>
            </a:rPr>
            <a:t>Бакстер</a:t>
          </a:r>
          <a:r>
            <a:rPr lang="ru-RU" sz="4000" b="1" dirty="0" smtClean="0">
              <a:solidFill>
                <a:srgbClr val="002060"/>
              </a:solidFill>
            </a:rPr>
            <a:t>: </a:t>
          </a:r>
        </a:p>
        <a:p>
          <a:pPr algn="ctr" rtl="0"/>
          <a:r>
            <a:rPr lang="ru-RU" sz="4000" b="1" dirty="0" smtClean="0">
              <a:solidFill>
                <a:srgbClr val="002060"/>
              </a:solidFill>
            </a:rPr>
            <a:t>«Мы никогда не сможем увидеть, как велики дела Божьи, пока в собственном доме мы не увидим, как Он велик и в малом». </a:t>
          </a:r>
          <a:endParaRPr lang="en-US" sz="4000" b="1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002060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0C703DEC-F424-4982-BF54-3F8E00F5CB88}" type="parTrans" cxnId="{7ECFC6F5-74E9-4C3C-9658-412414BC9A54}">
      <dgm:prSet/>
      <dgm:spPr/>
      <dgm:t>
        <a:bodyPr/>
        <a:lstStyle/>
        <a:p>
          <a:endParaRPr lang="en-US"/>
        </a:p>
      </dgm:t>
    </dgm:pt>
    <dgm:pt modelId="{A9FDBDC1-5F1E-4800-AFEE-AFC6D78EAAAE}" type="sibTrans" cxnId="{7ECFC6F5-74E9-4C3C-9658-412414BC9A54}">
      <dgm:prSet/>
      <dgm:spPr/>
      <dgm:t>
        <a:bodyPr/>
        <a:lstStyle/>
        <a:p>
          <a:endParaRPr lang="en-US"/>
        </a:p>
      </dgm:t>
    </dgm:pt>
    <dgm:pt modelId="{C11303D6-8FEF-4936-A202-D0BEA4D3C87E}" type="pres">
      <dgm:prSet presAssocID="{E9C46AF8-C4DE-4801-B5A4-D6D73CBD0CB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5CF87AA-7B5E-4DF0-A845-8ADD4D5AFE3F}" type="pres">
      <dgm:prSet presAssocID="{E822D199-77F9-406F-A525-5218EDAE30B7}" presName="parentText" presStyleLbl="node1" presStyleIdx="0" presStyleCnt="1" custScaleY="1325836" custLinFactNeighborY="-452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6FE570D-0511-4FF3-A728-620167861A76}" type="presOf" srcId="{E9C46AF8-C4DE-4801-B5A4-D6D73CBD0CBB}" destId="{C11303D6-8FEF-4936-A202-D0BEA4D3C87E}" srcOrd="0" destOrd="0" presId="urn:microsoft.com/office/officeart/2005/8/layout/vList2"/>
    <dgm:cxn modelId="{7ECFC6F5-74E9-4C3C-9658-412414BC9A54}" srcId="{E9C46AF8-C4DE-4801-B5A4-D6D73CBD0CBB}" destId="{E822D199-77F9-406F-A525-5218EDAE30B7}" srcOrd="0" destOrd="0" parTransId="{0C703DEC-F424-4982-BF54-3F8E00F5CB88}" sibTransId="{A9FDBDC1-5F1E-4800-AFEE-AFC6D78EAAAE}"/>
    <dgm:cxn modelId="{E49F38A6-1EE9-4F28-8E0A-A81FCD72BABB}" type="presOf" srcId="{E822D199-77F9-406F-A525-5218EDAE30B7}" destId="{A5CF87AA-7B5E-4DF0-A845-8ADD4D5AFE3F}" srcOrd="0" destOrd="0" presId="urn:microsoft.com/office/officeart/2005/8/layout/vList2"/>
    <dgm:cxn modelId="{543FCB78-8983-48E5-BC59-3BB4E8461DCA}" type="presParOf" srcId="{C11303D6-8FEF-4936-A202-D0BEA4D3C87E}" destId="{A5CF87AA-7B5E-4DF0-A845-8ADD4D5AFE3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E850C31-8D5E-4FEA-B0A8-510DDA0E72B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8CF7A30-5969-495E-890B-9349572CEE4D}">
      <dgm:prSet/>
      <dgm:spPr>
        <a:solidFill>
          <a:srgbClr val="00B050"/>
        </a:solidFill>
      </dgm:spPr>
      <dgm:t>
        <a:bodyPr/>
        <a:lstStyle/>
        <a:p>
          <a:pPr rtl="0"/>
          <a:endParaRPr lang="ru-RU" dirty="0" smtClean="0">
            <a:solidFill>
              <a:srgbClr val="FFFF00"/>
            </a:solidFill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a:endParaRPr>
        </a:p>
        <a:p>
          <a:pPr rtl="0"/>
          <a:r>
            <a:rPr lang="en-US" dirty="0" smtClean="0">
              <a:solidFill>
                <a:srgbClr val="FFFF0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a:rPr>
            <a:t>1. </a:t>
          </a:r>
          <a:r>
            <a:rPr lang="ru-RU" dirty="0" smtClean="0">
              <a:solidFill>
                <a:srgbClr val="FFFF0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a:rPr>
            <a:t>Пример свидетельства </a:t>
          </a:r>
          <a:r>
            <a:rPr lang="ru-RU" b="1" dirty="0" smtClean="0"/>
            <a:t>подкупает больше, чем слова. </a:t>
          </a:r>
        </a:p>
        <a:p>
          <a:pPr rtl="0"/>
          <a:r>
            <a:rPr lang="ru-RU" b="1" dirty="0" smtClean="0"/>
            <a:t>Наши дети меньше следуют тому, чему мы их учим, но охотнее делают то, что делаем мы сами.</a:t>
          </a:r>
          <a:endParaRPr lang="en-US" dirty="0">
            <a:solidFill>
              <a:schemeClr val="tx1"/>
            </a:solidFill>
          </a:endParaRPr>
        </a:p>
      </dgm:t>
    </dgm:pt>
    <dgm:pt modelId="{1A737043-EDC2-4356-9477-40CB562C5D1A}" type="parTrans" cxnId="{5B460B6C-C4E7-4F89-99DB-DE156FC388CC}">
      <dgm:prSet/>
      <dgm:spPr/>
      <dgm:t>
        <a:bodyPr/>
        <a:lstStyle/>
        <a:p>
          <a:endParaRPr lang="en-US"/>
        </a:p>
      </dgm:t>
    </dgm:pt>
    <dgm:pt modelId="{57A54E8A-2C12-4494-A5E6-1E7EF23FA651}" type="sibTrans" cxnId="{5B460B6C-C4E7-4F89-99DB-DE156FC388CC}">
      <dgm:prSet/>
      <dgm:spPr/>
      <dgm:t>
        <a:bodyPr/>
        <a:lstStyle/>
        <a:p>
          <a:endParaRPr lang="en-US"/>
        </a:p>
      </dgm:t>
    </dgm:pt>
    <dgm:pt modelId="{1D93AE5A-A960-4BE7-A5FD-F2AF39C396B7}" type="pres">
      <dgm:prSet presAssocID="{3E850C31-8D5E-4FEA-B0A8-510DDA0E72B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9F38B3D-A324-46FA-84C2-63590F3DAC86}" type="pres">
      <dgm:prSet presAssocID="{38CF7A30-5969-495E-890B-9349572CEE4D}" presName="parentText" presStyleLbl="node1" presStyleIdx="0" presStyleCnt="1" custScaleY="111710" custLinFactNeighborY="-170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5F4B1E8-CAB1-4C67-8AFE-DF4EC61EC0E0}" type="presOf" srcId="{38CF7A30-5969-495E-890B-9349572CEE4D}" destId="{99F38B3D-A324-46FA-84C2-63590F3DAC86}" srcOrd="0" destOrd="0" presId="urn:microsoft.com/office/officeart/2005/8/layout/vList2"/>
    <dgm:cxn modelId="{5B460B6C-C4E7-4F89-99DB-DE156FC388CC}" srcId="{3E850C31-8D5E-4FEA-B0A8-510DDA0E72BA}" destId="{38CF7A30-5969-495E-890B-9349572CEE4D}" srcOrd="0" destOrd="0" parTransId="{1A737043-EDC2-4356-9477-40CB562C5D1A}" sibTransId="{57A54E8A-2C12-4494-A5E6-1E7EF23FA651}"/>
    <dgm:cxn modelId="{E709C6A2-A4EB-4707-B3EA-8E4D66111AA2}" type="presOf" srcId="{3E850C31-8D5E-4FEA-B0A8-510DDA0E72BA}" destId="{1D93AE5A-A960-4BE7-A5FD-F2AF39C396B7}" srcOrd="0" destOrd="0" presId="urn:microsoft.com/office/officeart/2005/8/layout/vList2"/>
    <dgm:cxn modelId="{2F73C2E1-3F4C-4E67-B8D0-C01AD9EBC422}" type="presParOf" srcId="{1D93AE5A-A960-4BE7-A5FD-F2AF39C396B7}" destId="{99F38B3D-A324-46FA-84C2-63590F3DAC8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374E390-7065-4111-A3CB-63D4DDB8E0E1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D2E83D3A-3B72-4A66-8A59-31137B9D31D5}">
      <dgm:prSet custT="1"/>
      <dgm:spPr/>
      <dgm:t>
        <a:bodyPr/>
        <a:lstStyle/>
        <a:p>
          <a:pPr rtl="0"/>
          <a:r>
            <a:rPr lang="ru-RU" sz="3200" b="1" dirty="0" smtClean="0">
              <a:solidFill>
                <a:schemeClr val="tx1"/>
              </a:solidFill>
            </a:rPr>
            <a:t>От дома к дому, в парках, на </a:t>
          </a:r>
          <a:r>
            <a:rPr lang="ru-RU" sz="3200" b="1" dirty="0" err="1" smtClean="0">
              <a:solidFill>
                <a:schemeClr val="tx1"/>
              </a:solidFill>
            </a:rPr>
            <a:t>автомойках</a:t>
          </a:r>
          <a:r>
            <a:rPr lang="ru-RU" sz="3200" b="1" dirty="0" smtClean="0">
              <a:solidFill>
                <a:schemeClr val="tx1"/>
              </a:solidFill>
            </a:rPr>
            <a:t>, в магазине и т. п. </a:t>
          </a:r>
          <a:endParaRPr lang="en-US" sz="3200" b="1" dirty="0">
            <a:solidFill>
              <a:schemeClr val="tx1"/>
            </a:solidFill>
          </a:endParaRPr>
        </a:p>
      </dgm:t>
    </dgm:pt>
    <dgm:pt modelId="{563B64A0-EE17-4EF4-8864-250473FAA20A}" type="parTrans" cxnId="{0165F1F9-15DB-4D53-8B95-869B4B7B5B7F}">
      <dgm:prSet/>
      <dgm:spPr/>
      <dgm:t>
        <a:bodyPr/>
        <a:lstStyle/>
        <a:p>
          <a:endParaRPr lang="en-US"/>
        </a:p>
      </dgm:t>
    </dgm:pt>
    <dgm:pt modelId="{21721D15-18CE-4DE1-8F49-D2AE4925ADF4}" type="sibTrans" cxnId="{0165F1F9-15DB-4D53-8B95-869B4B7B5B7F}">
      <dgm:prSet/>
      <dgm:spPr/>
      <dgm:t>
        <a:bodyPr/>
        <a:lstStyle/>
        <a:p>
          <a:endParaRPr lang="en-US"/>
        </a:p>
      </dgm:t>
    </dgm:pt>
    <dgm:pt modelId="{B4A5308A-68ED-4999-96A3-9AC5257DEE6B}">
      <dgm:prSet custT="1"/>
      <dgm:spPr/>
      <dgm:t>
        <a:bodyPr/>
        <a:lstStyle/>
        <a:p>
          <a:pPr rtl="0"/>
          <a:r>
            <a:rPr lang="ru-RU" sz="3600" b="0" dirty="0" smtClean="0"/>
            <a:t>Миссионерские брошюрки, газеты, журналы, буклеты, пригласительные. </a:t>
          </a:r>
          <a:endParaRPr lang="en-US" sz="3600" b="0" dirty="0">
            <a:solidFill>
              <a:srgbClr val="FFFACD"/>
            </a:solidFill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  <a:latin typeface="Arial Rounded MT Bold"/>
            <a:cs typeface="Arial Rounded MT Bold"/>
          </a:endParaRPr>
        </a:p>
      </dgm:t>
    </dgm:pt>
    <dgm:pt modelId="{7D40ADB3-0994-4326-BD2B-2113D46C6EBE}" type="parTrans" cxnId="{23E46626-FED8-482B-955E-C11F80D2F9BE}">
      <dgm:prSet/>
      <dgm:spPr/>
      <dgm:t>
        <a:bodyPr/>
        <a:lstStyle/>
        <a:p>
          <a:endParaRPr lang="en-US"/>
        </a:p>
      </dgm:t>
    </dgm:pt>
    <dgm:pt modelId="{EA10FA0C-A9D4-42A2-9E60-1A75222B239A}" type="sibTrans" cxnId="{23E46626-FED8-482B-955E-C11F80D2F9BE}">
      <dgm:prSet/>
      <dgm:spPr/>
      <dgm:t>
        <a:bodyPr/>
        <a:lstStyle/>
        <a:p>
          <a:endParaRPr lang="en-US"/>
        </a:p>
      </dgm:t>
    </dgm:pt>
    <dgm:pt modelId="{A2BAF88D-8671-454C-B2AE-BBE0C6417224}">
      <dgm:prSet custT="1"/>
      <dgm:spPr/>
      <dgm:t>
        <a:bodyPr/>
        <a:lstStyle/>
        <a:p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4000" dirty="0" smtClean="0">
            <a:solidFill>
              <a:srgbClr val="FFFACD"/>
            </a:solidFill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  <a:latin typeface="Arial Rounded MT Bold"/>
            <a:cs typeface="Arial Rounded MT Bold"/>
          </a:endParaRPr>
        </a:p>
        <a:p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4000" b="1" dirty="0" smtClean="0">
              <a:solidFill>
                <a:srgbClr val="FFFACD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Arial Rounded MT Bold"/>
              <a:cs typeface="Arial Rounded MT Bold"/>
            </a:rPr>
            <a:t>Используйте любую возможность</a:t>
          </a:r>
          <a:r>
            <a:rPr lang="en-US" sz="4000" b="1" dirty="0" smtClean="0">
              <a:solidFill>
                <a:srgbClr val="FFFACD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Arial Rounded MT Bold"/>
              <a:cs typeface="Arial Rounded MT Bold"/>
            </a:rPr>
            <a:t>.</a:t>
          </a:r>
        </a:p>
        <a:p>
          <a:pPr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4000" dirty="0"/>
        </a:p>
      </dgm:t>
    </dgm:pt>
    <dgm:pt modelId="{2C699EC0-3AC8-4FF4-AA10-685B0365AD9C}" type="parTrans" cxnId="{73D45B57-ECDE-4196-90CD-8799368E66D4}">
      <dgm:prSet/>
      <dgm:spPr/>
      <dgm:t>
        <a:bodyPr/>
        <a:lstStyle/>
        <a:p>
          <a:endParaRPr lang="en-US"/>
        </a:p>
      </dgm:t>
    </dgm:pt>
    <dgm:pt modelId="{06260C34-742B-48D9-9A56-EEE8E3AF9C1B}" type="sibTrans" cxnId="{73D45B57-ECDE-4196-90CD-8799368E66D4}">
      <dgm:prSet/>
      <dgm:spPr/>
      <dgm:t>
        <a:bodyPr/>
        <a:lstStyle/>
        <a:p>
          <a:endParaRPr lang="en-US"/>
        </a:p>
      </dgm:t>
    </dgm:pt>
    <dgm:pt modelId="{5CD81F53-1D19-4BFD-BAE8-42A4C12FDC6C}" type="pres">
      <dgm:prSet presAssocID="{1374E390-7065-4111-A3CB-63D4DDB8E0E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0419B34-E697-4460-A8E1-36F31B03E71B}" type="pres">
      <dgm:prSet presAssocID="{D2E83D3A-3B72-4A66-8A59-31137B9D31D5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38C2989-6C01-403A-8B6D-7A61BA1E4C6A}" type="pres">
      <dgm:prSet presAssocID="{21721D15-18CE-4DE1-8F49-D2AE4925ADF4}" presName="spacer" presStyleCnt="0"/>
      <dgm:spPr/>
    </dgm:pt>
    <dgm:pt modelId="{108F1906-2E22-4F6D-A18E-F987FCE00805}" type="pres">
      <dgm:prSet presAssocID="{B4A5308A-68ED-4999-96A3-9AC5257DEE6B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0F38DD-BBDB-4A9F-90A8-3291012BFCFC}" type="pres">
      <dgm:prSet presAssocID="{EA10FA0C-A9D4-42A2-9E60-1A75222B239A}" presName="spacer" presStyleCnt="0"/>
      <dgm:spPr/>
    </dgm:pt>
    <dgm:pt modelId="{58426777-C601-40E3-98DE-B27025B3EDFF}" type="pres">
      <dgm:prSet presAssocID="{A2BAF88D-8671-454C-B2AE-BBE0C6417224}" presName="parentText" presStyleLbl="node1" presStyleIdx="2" presStyleCnt="3" custScaleY="86935" custLinFactY="25322" custLinFactNeighborX="-1275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CE50C71-900D-449B-9335-9831C1E192AF}" type="presOf" srcId="{B4A5308A-68ED-4999-96A3-9AC5257DEE6B}" destId="{108F1906-2E22-4F6D-A18E-F987FCE00805}" srcOrd="0" destOrd="0" presId="urn:microsoft.com/office/officeart/2005/8/layout/vList2"/>
    <dgm:cxn modelId="{6AE67FD4-D8AA-4F7D-B645-C278D064FE87}" type="presOf" srcId="{1374E390-7065-4111-A3CB-63D4DDB8E0E1}" destId="{5CD81F53-1D19-4BFD-BAE8-42A4C12FDC6C}" srcOrd="0" destOrd="0" presId="urn:microsoft.com/office/officeart/2005/8/layout/vList2"/>
    <dgm:cxn modelId="{23E46626-FED8-482B-955E-C11F80D2F9BE}" srcId="{1374E390-7065-4111-A3CB-63D4DDB8E0E1}" destId="{B4A5308A-68ED-4999-96A3-9AC5257DEE6B}" srcOrd="1" destOrd="0" parTransId="{7D40ADB3-0994-4326-BD2B-2113D46C6EBE}" sibTransId="{EA10FA0C-A9D4-42A2-9E60-1A75222B239A}"/>
    <dgm:cxn modelId="{73D45B57-ECDE-4196-90CD-8799368E66D4}" srcId="{1374E390-7065-4111-A3CB-63D4DDB8E0E1}" destId="{A2BAF88D-8671-454C-B2AE-BBE0C6417224}" srcOrd="2" destOrd="0" parTransId="{2C699EC0-3AC8-4FF4-AA10-685B0365AD9C}" sibTransId="{06260C34-742B-48D9-9A56-EEE8E3AF9C1B}"/>
    <dgm:cxn modelId="{2DDCE084-5B9C-45DE-8963-1157F6283557}" type="presOf" srcId="{D2E83D3A-3B72-4A66-8A59-31137B9D31D5}" destId="{50419B34-E697-4460-A8E1-36F31B03E71B}" srcOrd="0" destOrd="0" presId="urn:microsoft.com/office/officeart/2005/8/layout/vList2"/>
    <dgm:cxn modelId="{0165F1F9-15DB-4D53-8B95-869B4B7B5B7F}" srcId="{1374E390-7065-4111-A3CB-63D4DDB8E0E1}" destId="{D2E83D3A-3B72-4A66-8A59-31137B9D31D5}" srcOrd="0" destOrd="0" parTransId="{563B64A0-EE17-4EF4-8864-250473FAA20A}" sibTransId="{21721D15-18CE-4DE1-8F49-D2AE4925ADF4}"/>
    <dgm:cxn modelId="{8CDED710-0127-462B-875E-9DBAA03EFCD6}" type="presOf" srcId="{A2BAF88D-8671-454C-B2AE-BBE0C6417224}" destId="{58426777-C601-40E3-98DE-B27025B3EDFF}" srcOrd="0" destOrd="0" presId="urn:microsoft.com/office/officeart/2005/8/layout/vList2"/>
    <dgm:cxn modelId="{E322D598-8230-40C8-9555-3CEB341426F9}" type="presParOf" srcId="{5CD81F53-1D19-4BFD-BAE8-42A4C12FDC6C}" destId="{50419B34-E697-4460-A8E1-36F31B03E71B}" srcOrd="0" destOrd="0" presId="urn:microsoft.com/office/officeart/2005/8/layout/vList2"/>
    <dgm:cxn modelId="{31EEF674-3E1B-487A-81AD-3378E88AC049}" type="presParOf" srcId="{5CD81F53-1D19-4BFD-BAE8-42A4C12FDC6C}" destId="{638C2989-6C01-403A-8B6D-7A61BA1E4C6A}" srcOrd="1" destOrd="0" presId="urn:microsoft.com/office/officeart/2005/8/layout/vList2"/>
    <dgm:cxn modelId="{9EC2E7A3-CDF1-4422-A0D9-79AAD8C0B103}" type="presParOf" srcId="{5CD81F53-1D19-4BFD-BAE8-42A4C12FDC6C}" destId="{108F1906-2E22-4F6D-A18E-F987FCE00805}" srcOrd="2" destOrd="0" presId="urn:microsoft.com/office/officeart/2005/8/layout/vList2"/>
    <dgm:cxn modelId="{0C04CDFA-3A56-4470-A120-8F01D87B8DF2}" type="presParOf" srcId="{5CD81F53-1D19-4BFD-BAE8-42A4C12FDC6C}" destId="{650F38DD-BBDB-4A9F-90A8-3291012BFCFC}" srcOrd="3" destOrd="0" presId="urn:microsoft.com/office/officeart/2005/8/layout/vList2"/>
    <dgm:cxn modelId="{1951696E-21EE-4D94-BCCB-FA581AD90D0A}" type="presParOf" srcId="{5CD81F53-1D19-4BFD-BAE8-42A4C12FDC6C}" destId="{58426777-C601-40E3-98DE-B27025B3EDFF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E663BB63-90E7-4B29-AE59-2BFB72B5B82B}" type="doc">
      <dgm:prSet loTypeId="urn:microsoft.com/office/officeart/2005/8/layout/vList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6A63C27C-8C9D-46AA-B38B-CA00E02419FE}">
      <dgm:prSet custT="1"/>
      <dgm:spPr/>
      <dgm:t>
        <a:bodyPr/>
        <a:lstStyle/>
        <a:p>
          <a:pPr algn="l" rtl="0"/>
          <a:r>
            <a:rPr lang="en-US" sz="3600" dirty="0" smtClean="0">
              <a:latin typeface="Arial Black"/>
              <a:cs typeface="Arial Black"/>
            </a:rPr>
            <a:t>3. </a:t>
          </a:r>
          <a:r>
            <a:rPr lang="ru-RU" sz="3600" b="1" dirty="0" smtClean="0"/>
            <a:t>Доверяйте детям посильное служение</a:t>
          </a:r>
          <a:endParaRPr lang="en-US" sz="3600" dirty="0">
            <a:latin typeface="Arial Black"/>
            <a:cs typeface="Arial Black"/>
          </a:endParaRPr>
        </a:p>
      </dgm:t>
    </dgm:pt>
    <dgm:pt modelId="{3C6C6F7A-7379-407D-9846-E9F347AAB92E}" type="parTrans" cxnId="{7F69EE2B-54BA-4E12-88D5-AC363DFF697C}">
      <dgm:prSet/>
      <dgm:spPr/>
      <dgm:t>
        <a:bodyPr/>
        <a:lstStyle/>
        <a:p>
          <a:endParaRPr lang="en-US"/>
        </a:p>
      </dgm:t>
    </dgm:pt>
    <dgm:pt modelId="{CF01460B-7478-4E43-99EF-6FA28BBFB3E4}" type="sibTrans" cxnId="{7F69EE2B-54BA-4E12-88D5-AC363DFF697C}">
      <dgm:prSet/>
      <dgm:spPr/>
      <dgm:t>
        <a:bodyPr/>
        <a:lstStyle/>
        <a:p>
          <a:endParaRPr lang="en-US"/>
        </a:p>
      </dgm:t>
    </dgm:pt>
    <dgm:pt modelId="{EC75421A-B8A0-4EA6-8742-FC0F46B150E1}">
      <dgm:prSet custT="1"/>
      <dgm:spPr/>
      <dgm:t>
        <a:bodyPr anchor="t"/>
        <a:lstStyle/>
        <a:p>
          <a:pPr rtl="0"/>
          <a:r>
            <a:rPr lang="ru-RU" sz="3200" b="1" dirty="0" smtClean="0">
              <a:solidFill>
                <a:srgbClr val="002060"/>
              </a:solidFill>
            </a:rPr>
            <a:t>* Изучите возможности своих детей, поддерживайте, вдохновляйте их.</a:t>
          </a:r>
          <a:endParaRPr lang="ru-RU" sz="3200" dirty="0" smtClean="0">
            <a:solidFill>
              <a:srgbClr val="002060"/>
            </a:solidFill>
          </a:endParaRPr>
        </a:p>
        <a:p>
          <a:r>
            <a:rPr lang="ru-RU" sz="3200" b="1" dirty="0" smtClean="0">
              <a:solidFill>
                <a:srgbClr val="002060"/>
              </a:solidFill>
            </a:rPr>
            <a:t>* Подойдите к служению детей творчески. Оно должно приносить им радость! </a:t>
          </a:r>
          <a:endParaRPr lang="ru-RU" sz="3200" dirty="0" smtClean="0">
            <a:solidFill>
              <a:srgbClr val="002060"/>
            </a:solidFill>
          </a:endParaRPr>
        </a:p>
        <a:p>
          <a:r>
            <a:rPr lang="ru-RU" sz="3200" b="1" dirty="0" smtClean="0">
              <a:solidFill>
                <a:srgbClr val="002060"/>
              </a:solidFill>
            </a:rPr>
            <a:t>* Принцип посильного служения окрылит детей, и перед маленькими свидетелями будут открываться все двери.</a:t>
          </a:r>
          <a:endParaRPr lang="en-US" sz="3200" dirty="0">
            <a:solidFill>
              <a:srgbClr val="002060"/>
            </a:solidFill>
          </a:endParaRPr>
        </a:p>
      </dgm:t>
    </dgm:pt>
    <dgm:pt modelId="{7C8E49CF-3190-44E2-94F8-1F7AAC39AEC3}" type="parTrans" cxnId="{675F74CF-58F0-4B0D-9901-81D8937309A7}">
      <dgm:prSet/>
      <dgm:spPr/>
      <dgm:t>
        <a:bodyPr/>
        <a:lstStyle/>
        <a:p>
          <a:endParaRPr lang="en-US"/>
        </a:p>
      </dgm:t>
    </dgm:pt>
    <dgm:pt modelId="{C0BA96DF-4684-41B8-A148-572B34D3AB82}" type="sibTrans" cxnId="{675F74CF-58F0-4B0D-9901-81D8937309A7}">
      <dgm:prSet/>
      <dgm:spPr/>
      <dgm:t>
        <a:bodyPr/>
        <a:lstStyle/>
        <a:p>
          <a:endParaRPr lang="en-US"/>
        </a:p>
      </dgm:t>
    </dgm:pt>
    <dgm:pt modelId="{3477881F-E35F-4BC9-AE78-7B5FB731755A}" type="pres">
      <dgm:prSet presAssocID="{E663BB63-90E7-4B29-AE59-2BFB72B5B82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8826AA8-A7EB-4E67-B4A7-B156527B441A}" type="pres">
      <dgm:prSet presAssocID="{6A63C27C-8C9D-46AA-B38B-CA00E02419FE}" presName="parentText" presStyleLbl="node1" presStyleIdx="0" presStyleCnt="2" custScaleY="25746" custLinFactY="-308640" custLinFactNeighborX="-3767" custLinFactNeighborY="-4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7E20ED5-044D-4300-8221-9CFD75E70A66}" type="pres">
      <dgm:prSet presAssocID="{CF01460B-7478-4E43-99EF-6FA28BBFB3E4}" presName="spacer" presStyleCnt="0"/>
      <dgm:spPr/>
    </dgm:pt>
    <dgm:pt modelId="{858F37F5-273F-4D3A-ADBC-B2920D05CA66}" type="pres">
      <dgm:prSet presAssocID="{EC75421A-B8A0-4EA6-8742-FC0F46B150E1}" presName="parentText" presStyleLbl="node1" presStyleIdx="1" presStyleCnt="2" custScaleY="88213" custLinFactY="9927" custLinFactNeighborX="1163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F69EE2B-54BA-4E12-88D5-AC363DFF697C}" srcId="{E663BB63-90E7-4B29-AE59-2BFB72B5B82B}" destId="{6A63C27C-8C9D-46AA-B38B-CA00E02419FE}" srcOrd="0" destOrd="0" parTransId="{3C6C6F7A-7379-407D-9846-E9F347AAB92E}" sibTransId="{CF01460B-7478-4E43-99EF-6FA28BBFB3E4}"/>
    <dgm:cxn modelId="{EE2331FF-F79E-4B22-81DD-51CC1C1A3EEA}" type="presOf" srcId="{6A63C27C-8C9D-46AA-B38B-CA00E02419FE}" destId="{E8826AA8-A7EB-4E67-B4A7-B156527B441A}" srcOrd="0" destOrd="0" presId="urn:microsoft.com/office/officeart/2005/8/layout/vList2"/>
    <dgm:cxn modelId="{3FF77611-E347-4B2F-8026-CD5DBD35DD6A}" type="presOf" srcId="{E663BB63-90E7-4B29-AE59-2BFB72B5B82B}" destId="{3477881F-E35F-4BC9-AE78-7B5FB731755A}" srcOrd="0" destOrd="0" presId="urn:microsoft.com/office/officeart/2005/8/layout/vList2"/>
    <dgm:cxn modelId="{675F74CF-58F0-4B0D-9901-81D8937309A7}" srcId="{E663BB63-90E7-4B29-AE59-2BFB72B5B82B}" destId="{EC75421A-B8A0-4EA6-8742-FC0F46B150E1}" srcOrd="1" destOrd="0" parTransId="{7C8E49CF-3190-44E2-94F8-1F7AAC39AEC3}" sibTransId="{C0BA96DF-4684-41B8-A148-572B34D3AB82}"/>
    <dgm:cxn modelId="{238C44AF-72F1-49D9-AFA1-99B04C2C9766}" type="presOf" srcId="{EC75421A-B8A0-4EA6-8742-FC0F46B150E1}" destId="{858F37F5-273F-4D3A-ADBC-B2920D05CA66}" srcOrd="0" destOrd="0" presId="urn:microsoft.com/office/officeart/2005/8/layout/vList2"/>
    <dgm:cxn modelId="{773B2572-C2D1-45B8-BF0B-70CA31F19E85}" type="presParOf" srcId="{3477881F-E35F-4BC9-AE78-7B5FB731755A}" destId="{E8826AA8-A7EB-4E67-B4A7-B156527B441A}" srcOrd="0" destOrd="0" presId="urn:microsoft.com/office/officeart/2005/8/layout/vList2"/>
    <dgm:cxn modelId="{D15EA34B-63D3-4322-89E7-BBB33AE71CAC}" type="presParOf" srcId="{3477881F-E35F-4BC9-AE78-7B5FB731755A}" destId="{B7E20ED5-044D-4300-8221-9CFD75E70A66}" srcOrd="1" destOrd="0" presId="urn:microsoft.com/office/officeart/2005/8/layout/vList2"/>
    <dgm:cxn modelId="{0DAA87CA-899E-4189-89F7-0892106F6CE6}" type="presParOf" srcId="{3477881F-E35F-4BC9-AE78-7B5FB731755A}" destId="{858F37F5-273F-4D3A-ADBC-B2920D05CA66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11FBB9E-F13F-4B80-A8BD-7E28608AA7BD}">
      <dsp:nvSpPr>
        <dsp:cNvPr id="0" name=""/>
        <dsp:cNvSpPr/>
      </dsp:nvSpPr>
      <dsp:spPr>
        <a:xfrm>
          <a:off x="0" y="716632"/>
          <a:ext cx="6324600" cy="4701059"/>
        </a:xfrm>
        <a:prstGeom prst="roundRect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lvl="0" algn="l" defTabSz="2178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900" b="1" kern="1200" dirty="0" smtClean="0"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a:rPr>
            <a:t>Если дети могут понять истину о спасении, то они также могут понять, как </a:t>
          </a:r>
          <a:r>
            <a:rPr lang="ru-RU" sz="4900" b="1" kern="1200" dirty="0" err="1" smtClean="0"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a:rPr>
            <a:t>благовествавать</a:t>
          </a:r>
          <a:r>
            <a:rPr lang="en-US" sz="4900" b="1" kern="1200" dirty="0" smtClean="0"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a:rPr>
            <a:t>. </a:t>
          </a:r>
          <a:endParaRPr lang="en-US" sz="4900" kern="1200" dirty="0"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a:endParaRPr>
        </a:p>
      </dsp:txBody>
      <dsp:txXfrm>
        <a:off x="0" y="716632"/>
        <a:ext cx="6324600" cy="4701059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BDAB235-D55E-4194-B5C9-A6D22A4F6C1B}">
      <dsp:nvSpPr>
        <dsp:cNvPr id="0" name=""/>
        <dsp:cNvSpPr/>
      </dsp:nvSpPr>
      <dsp:spPr>
        <a:xfrm>
          <a:off x="0" y="756321"/>
          <a:ext cx="6324600" cy="2965949"/>
        </a:xfrm>
        <a:prstGeom prst="roundRect">
          <a:avLst/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ru-RU" sz="4000" b="1" kern="1200" dirty="0" smtClean="0"/>
            <a:t>Учите детей, что настоящий христианин делится всем, что у него есть, а не побеждает силой. </a:t>
          </a:r>
        </a:p>
      </dsp:txBody>
      <dsp:txXfrm>
        <a:off x="0" y="756321"/>
        <a:ext cx="6324600" cy="2965949"/>
      </dsp:txXfrm>
    </dsp:sp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BFAB438-957C-42D7-B0EA-2C3FC508BA28}">
      <dsp:nvSpPr>
        <dsp:cNvPr id="0" name=""/>
        <dsp:cNvSpPr/>
      </dsp:nvSpPr>
      <dsp:spPr>
        <a:xfrm>
          <a:off x="0" y="244476"/>
          <a:ext cx="6324600" cy="5378447"/>
        </a:xfrm>
        <a:prstGeom prst="roundRect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/>
            <a:t>Познание Иисуса является самым важным в жизни – вот к чему должны стремиться наши дети. Рассказывать людям о Христе – вот миссия, которую доверил им Бог. </a:t>
          </a:r>
          <a:endParaRPr lang="en-US" sz="3600" kern="1200" dirty="0"/>
        </a:p>
      </dsp:txBody>
      <dsp:txXfrm>
        <a:off x="0" y="244476"/>
        <a:ext cx="6324600" cy="5378447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00466CF-27FD-4D7D-9BB0-06B2524BFBB4}">
      <dsp:nvSpPr>
        <dsp:cNvPr id="0" name=""/>
        <dsp:cNvSpPr/>
      </dsp:nvSpPr>
      <dsp:spPr>
        <a:xfrm>
          <a:off x="0" y="5878"/>
          <a:ext cx="6324600" cy="601392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 rtl="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>
              <a:solidFill>
                <a:schemeClr val="tx1"/>
              </a:solidFill>
            </a:rPr>
            <a:t>     </a:t>
          </a:r>
          <a:r>
            <a:rPr lang="en-US" sz="3600" kern="1200" dirty="0" smtClean="0">
              <a:solidFill>
                <a:schemeClr val="tx1"/>
              </a:solidFill>
            </a:rPr>
            <a:t> </a:t>
          </a:r>
          <a:r>
            <a:rPr lang="ru-RU" sz="3600" b="1" kern="1200" dirty="0" err="1" smtClean="0">
              <a:solidFill>
                <a:schemeClr val="tx1"/>
              </a:solidFill>
            </a:rPr>
            <a:t>Второзакоение</a:t>
          </a:r>
          <a:r>
            <a:rPr lang="ru-RU" sz="3600" b="1" kern="1200" dirty="0" smtClean="0">
              <a:solidFill>
                <a:schemeClr val="tx1"/>
              </a:solidFill>
            </a:rPr>
            <a:t> 6:4-7 </a:t>
          </a:r>
          <a:r>
            <a:rPr lang="en-US" sz="3600" b="1" kern="1200" dirty="0" smtClean="0">
              <a:solidFill>
                <a:schemeClr val="tx1"/>
              </a:solidFill>
            </a:rPr>
            <a:t> </a:t>
          </a:r>
        </a:p>
        <a:p>
          <a:pPr lvl="0" algn="l" defTabSz="1422400" rtl="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solidFill>
                <a:schemeClr val="tx1"/>
              </a:solidFill>
            </a:rPr>
            <a:t>Слушай, Израиль: Господь, Бог наш, Господь един  есть. И люби Господа, Бога твоего всем сердцем твоим, и всею душою твоею, и всеми силами твоими… Мы должны учить этому также наших детей, говоря им о Боге, сидя в доме и идя дорогою, и ложась и вставая  (стих</a:t>
          </a:r>
          <a:r>
            <a:rPr lang="en-US" sz="3200" kern="1200" dirty="0" smtClean="0">
              <a:solidFill>
                <a:schemeClr val="tx1"/>
              </a:solidFill>
            </a:rPr>
            <a:t>7).</a:t>
          </a:r>
          <a:endParaRPr lang="en-US" sz="3200" kern="1200" dirty="0">
            <a:solidFill>
              <a:schemeClr val="tx1"/>
            </a:solidFill>
          </a:endParaRPr>
        </a:p>
      </dsp:txBody>
      <dsp:txXfrm>
        <a:off x="0" y="5878"/>
        <a:ext cx="6324600" cy="6013921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0E5C3D8-300F-4555-86D3-AEAD249B0745}">
      <dsp:nvSpPr>
        <dsp:cNvPr id="0" name=""/>
        <dsp:cNvSpPr/>
      </dsp:nvSpPr>
      <dsp:spPr>
        <a:xfrm>
          <a:off x="0" y="0"/>
          <a:ext cx="6400800" cy="6023160"/>
        </a:xfrm>
        <a:prstGeom prst="roundRect">
          <a:avLst/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l" defTabSz="1733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b="1" kern="1200" dirty="0" smtClean="0"/>
            <a:t>Наша любовь к Богу должна быть очевидной, «записанной» на косяках наших домов и «навязанной в знак» на наших телах! Другими словами, наша вера должна быть явлена миру. </a:t>
          </a:r>
          <a:endParaRPr lang="en-US" sz="3900" kern="1200" dirty="0"/>
        </a:p>
      </dsp:txBody>
      <dsp:txXfrm>
        <a:off x="0" y="0"/>
        <a:ext cx="6400800" cy="6023160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A54989A-A718-4276-86D7-878A7DD37D5F}">
      <dsp:nvSpPr>
        <dsp:cNvPr id="0" name=""/>
        <dsp:cNvSpPr/>
      </dsp:nvSpPr>
      <dsp:spPr>
        <a:xfrm>
          <a:off x="0" y="298199"/>
          <a:ext cx="6507832" cy="5194800"/>
        </a:xfrm>
        <a:prstGeom prst="roundRect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l" defTabSz="1644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b="1" kern="1200" dirty="0" smtClean="0">
              <a:ln>
                <a:solidFill>
                  <a:schemeClr val="tx1"/>
                </a:solidFill>
              </a:ln>
              <a:solidFill>
                <a:srgbClr val="0070C0"/>
              </a:solidFill>
            </a:rPr>
            <a:t>Желание свидетельствовать о Христе должно стать для нас настолько сильным, что мы будем говорить о Нём не только погибающему миру, но и среди своих единоверцев! </a:t>
          </a:r>
          <a:endParaRPr lang="en-US" sz="3700" kern="1200" dirty="0">
            <a:ln>
              <a:solidFill>
                <a:schemeClr val="tx1"/>
              </a:solidFill>
            </a:ln>
            <a:solidFill>
              <a:srgbClr val="0070C0"/>
            </a:solidFill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a:endParaRPr>
        </a:p>
      </dsp:txBody>
      <dsp:txXfrm>
        <a:off x="0" y="298199"/>
        <a:ext cx="6507832" cy="5194800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0C57307-356B-4249-BF73-765AB9491DA2}">
      <dsp:nvSpPr>
        <dsp:cNvPr id="0" name=""/>
        <dsp:cNvSpPr/>
      </dsp:nvSpPr>
      <dsp:spPr>
        <a:xfrm>
          <a:off x="0" y="345229"/>
          <a:ext cx="6248400" cy="5553308"/>
        </a:xfrm>
        <a:prstGeom prst="roundRect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/>
            <a:t>Когда размышления о Спасителе, беседы о Нём с людьми начинают наполнять нашу жизнь, тогда не так сложно научить наших детей свидетельствовать о Нём.   </a:t>
          </a:r>
          <a:endParaRPr lang="en-US" sz="4000" b="1" kern="1200" dirty="0"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a:endParaRPr>
        </a:p>
      </dsp:txBody>
      <dsp:txXfrm>
        <a:off x="0" y="345229"/>
        <a:ext cx="6248400" cy="5553308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5CF87AA-7B5E-4DF0-A845-8ADD4D5AFE3F}">
      <dsp:nvSpPr>
        <dsp:cNvPr id="0" name=""/>
        <dsp:cNvSpPr/>
      </dsp:nvSpPr>
      <dsp:spPr>
        <a:xfrm>
          <a:off x="0" y="0"/>
          <a:ext cx="6291807" cy="6546800"/>
        </a:xfrm>
        <a:prstGeom prst="roundRect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>
              <a:solidFill>
                <a:srgbClr val="002060"/>
              </a:solidFill>
            </a:rPr>
            <a:t>Ричард </a:t>
          </a:r>
          <a:r>
            <a:rPr lang="ru-RU" sz="4000" b="1" kern="1200" dirty="0" err="1" smtClean="0">
              <a:solidFill>
                <a:srgbClr val="002060"/>
              </a:solidFill>
            </a:rPr>
            <a:t>Бакстер</a:t>
          </a:r>
          <a:r>
            <a:rPr lang="ru-RU" sz="4000" b="1" kern="1200" dirty="0" smtClean="0">
              <a:solidFill>
                <a:srgbClr val="002060"/>
              </a:solidFill>
            </a:rPr>
            <a:t>: </a:t>
          </a:r>
        </a:p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>
              <a:solidFill>
                <a:srgbClr val="002060"/>
              </a:solidFill>
            </a:rPr>
            <a:t>«Мы никогда не сможем увидеть, как велики дела Божьи, пока в собственном доме мы не увидим, как Он велик и в малом». </a:t>
          </a:r>
          <a:endParaRPr lang="en-US" sz="4000" b="1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002060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>
        <a:off x="0" y="0"/>
        <a:ext cx="6291807" cy="6546800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9F38B3D-A324-46FA-84C2-63590F3DAC86}">
      <dsp:nvSpPr>
        <dsp:cNvPr id="0" name=""/>
        <dsp:cNvSpPr/>
      </dsp:nvSpPr>
      <dsp:spPr>
        <a:xfrm>
          <a:off x="0" y="222932"/>
          <a:ext cx="6553200" cy="5243712"/>
        </a:xfrm>
        <a:prstGeom prst="roundRect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400" kern="1200" dirty="0" smtClean="0">
            <a:solidFill>
              <a:srgbClr val="FFFF00"/>
            </a:solidFill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a:endParaRPr>
        </a:p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>
              <a:solidFill>
                <a:srgbClr val="FFFF0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a:rPr>
            <a:t>1. </a:t>
          </a:r>
          <a:r>
            <a:rPr lang="ru-RU" sz="3400" kern="1200" dirty="0" smtClean="0">
              <a:solidFill>
                <a:srgbClr val="FFFF0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a:rPr>
            <a:t>Пример свидетельства </a:t>
          </a:r>
          <a:r>
            <a:rPr lang="ru-RU" sz="3400" b="1" kern="1200" dirty="0" smtClean="0"/>
            <a:t>подкупает больше, чем слова. </a:t>
          </a:r>
        </a:p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b="1" kern="1200" dirty="0" smtClean="0"/>
            <a:t>Наши дети меньше следуют тому, чему мы их учим, но охотнее делают то, что делаем мы сами.</a:t>
          </a:r>
          <a:endParaRPr lang="en-US" sz="3400" kern="1200" dirty="0">
            <a:solidFill>
              <a:schemeClr val="tx1"/>
            </a:solidFill>
          </a:endParaRPr>
        </a:p>
      </dsp:txBody>
      <dsp:txXfrm>
        <a:off x="0" y="222932"/>
        <a:ext cx="6553200" cy="5243712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0419B34-E697-4460-A8E1-36F31B03E71B}">
      <dsp:nvSpPr>
        <dsp:cNvPr id="0" name=""/>
        <dsp:cNvSpPr/>
      </dsp:nvSpPr>
      <dsp:spPr>
        <a:xfrm>
          <a:off x="0" y="2287"/>
          <a:ext cx="6693255" cy="1679841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chemeClr val="tx1"/>
              </a:solidFill>
            </a:rPr>
            <a:t>От дома к дому, в парках, на </a:t>
          </a:r>
          <a:r>
            <a:rPr lang="ru-RU" sz="3200" b="1" kern="1200" dirty="0" err="1" smtClean="0">
              <a:solidFill>
                <a:schemeClr val="tx1"/>
              </a:solidFill>
            </a:rPr>
            <a:t>автомойках</a:t>
          </a:r>
          <a:r>
            <a:rPr lang="ru-RU" sz="3200" b="1" kern="1200" dirty="0" smtClean="0">
              <a:solidFill>
                <a:schemeClr val="tx1"/>
              </a:solidFill>
            </a:rPr>
            <a:t>, в магазине и т. п. </a:t>
          </a:r>
          <a:endParaRPr lang="en-US" sz="3200" b="1" kern="1200" dirty="0">
            <a:solidFill>
              <a:schemeClr val="tx1"/>
            </a:solidFill>
          </a:endParaRPr>
        </a:p>
      </dsp:txBody>
      <dsp:txXfrm>
        <a:off x="0" y="2287"/>
        <a:ext cx="6693255" cy="1679841"/>
      </dsp:txXfrm>
    </dsp:sp>
    <dsp:sp modelId="{108F1906-2E22-4F6D-A18E-F987FCE00805}">
      <dsp:nvSpPr>
        <dsp:cNvPr id="0" name=""/>
        <dsp:cNvSpPr/>
      </dsp:nvSpPr>
      <dsp:spPr>
        <a:xfrm>
          <a:off x="0" y="1689351"/>
          <a:ext cx="6693255" cy="1679841"/>
        </a:xfrm>
        <a:prstGeom prst="roundRect">
          <a:avLst/>
        </a:prstGeom>
        <a:solidFill>
          <a:schemeClr val="accent3">
            <a:hueOff val="-1607177"/>
            <a:satOff val="-50000"/>
            <a:lumOff val="-4725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0" kern="1200" dirty="0" smtClean="0"/>
            <a:t>Миссионерские брошюрки, газеты, журналы, буклеты, пригласительные. </a:t>
          </a:r>
          <a:endParaRPr lang="en-US" sz="3600" b="0" kern="1200" dirty="0">
            <a:solidFill>
              <a:srgbClr val="FFFACD"/>
            </a:solidFill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  <a:latin typeface="Arial Rounded MT Bold"/>
            <a:cs typeface="Arial Rounded MT Bold"/>
          </a:endParaRPr>
        </a:p>
      </dsp:txBody>
      <dsp:txXfrm>
        <a:off x="0" y="1689351"/>
        <a:ext cx="6693255" cy="1679841"/>
      </dsp:txXfrm>
    </dsp:sp>
    <dsp:sp modelId="{58426777-C601-40E3-98DE-B27025B3EDFF}">
      <dsp:nvSpPr>
        <dsp:cNvPr id="0" name=""/>
        <dsp:cNvSpPr/>
      </dsp:nvSpPr>
      <dsp:spPr>
        <a:xfrm>
          <a:off x="0" y="3378703"/>
          <a:ext cx="6693255" cy="1460370"/>
        </a:xfrm>
        <a:prstGeom prst="roundRect">
          <a:avLst/>
        </a:prstGeom>
        <a:solidFill>
          <a:schemeClr val="accent3">
            <a:hueOff val="-3214354"/>
            <a:satOff val="-100000"/>
            <a:lumOff val="-9451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marR="0" lvl="0" indent="0" algn="l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4000" kern="1200" dirty="0" smtClean="0">
            <a:solidFill>
              <a:srgbClr val="FFFACD"/>
            </a:solidFill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  <a:latin typeface="Arial Rounded MT Bold"/>
            <a:cs typeface="Arial Rounded MT Bold"/>
          </a:endParaRPr>
        </a:p>
        <a:p>
          <a:pPr marL="0" marR="0" lvl="0" indent="0" algn="l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4000" b="1" kern="1200" dirty="0" smtClean="0">
              <a:solidFill>
                <a:srgbClr val="FFFACD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Arial Rounded MT Bold"/>
              <a:cs typeface="Arial Rounded MT Bold"/>
            </a:rPr>
            <a:t>Используйте любую возможность</a:t>
          </a:r>
          <a:r>
            <a:rPr lang="en-US" sz="4000" b="1" kern="1200" dirty="0" smtClean="0">
              <a:solidFill>
                <a:srgbClr val="FFFACD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Arial Rounded MT Bold"/>
              <a:cs typeface="Arial Rounded MT Bold"/>
            </a:rPr>
            <a:t>.</a:t>
          </a:r>
        </a:p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4000" kern="1200" dirty="0"/>
        </a:p>
      </dsp:txBody>
      <dsp:txXfrm>
        <a:off x="0" y="3378703"/>
        <a:ext cx="6693255" cy="1460370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8826AA8-A7EB-4E67-B4A7-B156527B441A}">
      <dsp:nvSpPr>
        <dsp:cNvPr id="0" name=""/>
        <dsp:cNvSpPr/>
      </dsp:nvSpPr>
      <dsp:spPr>
        <a:xfrm>
          <a:off x="0" y="0"/>
          <a:ext cx="7592144" cy="1276893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>
              <a:latin typeface="Arial Black"/>
              <a:cs typeface="Arial Black"/>
            </a:rPr>
            <a:t>3. </a:t>
          </a:r>
          <a:r>
            <a:rPr lang="ru-RU" sz="3600" b="1" kern="1200" dirty="0" smtClean="0"/>
            <a:t>Доверяйте детям посильное служение</a:t>
          </a:r>
          <a:endParaRPr lang="en-US" sz="3600" kern="1200" dirty="0">
            <a:latin typeface="Arial Black"/>
            <a:cs typeface="Arial Black"/>
          </a:endParaRPr>
        </a:p>
      </dsp:txBody>
      <dsp:txXfrm>
        <a:off x="0" y="0"/>
        <a:ext cx="7592144" cy="1276893"/>
      </dsp:txXfrm>
    </dsp:sp>
    <dsp:sp modelId="{858F37F5-273F-4D3A-ADBC-B2920D05CA66}">
      <dsp:nvSpPr>
        <dsp:cNvPr id="0" name=""/>
        <dsp:cNvSpPr/>
      </dsp:nvSpPr>
      <dsp:spPr>
        <a:xfrm>
          <a:off x="0" y="1293968"/>
          <a:ext cx="7592144" cy="4374994"/>
        </a:xfrm>
        <a:prstGeom prst="roundRect">
          <a:avLst/>
        </a:prstGeom>
        <a:solidFill>
          <a:schemeClr val="accent4">
            <a:hueOff val="3266639"/>
            <a:satOff val="100000"/>
            <a:lumOff val="8941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rgbClr val="002060"/>
              </a:solidFill>
            </a:rPr>
            <a:t>* Изучите возможности своих детей, поддерживайте, вдохновляйте их.</a:t>
          </a:r>
          <a:endParaRPr lang="ru-RU" sz="3200" kern="1200" dirty="0" smtClean="0">
            <a:solidFill>
              <a:srgbClr val="002060"/>
            </a:solidFill>
          </a:endParaRPr>
        </a:p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rgbClr val="002060"/>
              </a:solidFill>
            </a:rPr>
            <a:t>* Подойдите к служению детей творчески. Оно должно приносить им радость! </a:t>
          </a:r>
          <a:endParaRPr lang="ru-RU" sz="3200" kern="1200" dirty="0" smtClean="0">
            <a:solidFill>
              <a:srgbClr val="002060"/>
            </a:solidFill>
          </a:endParaRPr>
        </a:p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rgbClr val="002060"/>
              </a:solidFill>
            </a:rPr>
            <a:t>* Принцип посильного служения окрылит детей, и перед маленькими свидетелями будут открываться все двери.</a:t>
          </a:r>
          <a:endParaRPr lang="en-US" sz="3200" kern="1200" dirty="0">
            <a:solidFill>
              <a:srgbClr val="002060"/>
            </a:solidFill>
          </a:endParaRPr>
        </a:p>
      </dsp:txBody>
      <dsp:txXfrm>
        <a:off x="0" y="1293968"/>
        <a:ext cx="7592144" cy="43749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5D708B-798E-435B-909B-1ECF161AE7CA}" type="datetimeFigureOut">
              <a:rPr lang="en-US" smtClean="0"/>
              <a:pPr/>
              <a:t>5/13/2016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FB0987-A9CD-4DEF-834D-F85E28414FB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731122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dirty="0" smtClean="0"/>
              <a:t>Урок</a:t>
            </a:r>
            <a:r>
              <a:rPr lang="ru-RU" b="1" baseline="0" dirty="0" smtClean="0"/>
              <a:t> </a:t>
            </a:r>
            <a:r>
              <a:rPr lang="ru-RU" b="1" dirty="0" smtClean="0"/>
              <a:t>«Учите</a:t>
            </a:r>
            <a:r>
              <a:rPr lang="ru-RU" b="1" baseline="0" dirty="0" smtClean="0"/>
              <a:t> своих детей свидетельствовать» по </a:t>
            </a:r>
            <a:r>
              <a:rPr lang="ru-RU" b="1" baseline="0" dirty="0" err="1" smtClean="0"/>
              <a:t>Алвину</a:t>
            </a:r>
            <a:r>
              <a:rPr lang="ru-RU" b="1" baseline="0" dirty="0" smtClean="0"/>
              <a:t> Л. Рейду </a:t>
            </a:r>
            <a:r>
              <a:rPr lang="en-US" b="1" dirty="0" smtClean="0"/>
              <a:t>(</a:t>
            </a:r>
            <a:r>
              <a:rPr lang="en-US" b="1" dirty="0" smtClean="0">
                <a:solidFill>
                  <a:schemeClr val="accent1"/>
                </a:solidFill>
              </a:rPr>
              <a:t>SBC Life Journal of the Southern Baptist Convention</a:t>
            </a:r>
            <a:r>
              <a:rPr lang="en-US" b="1" dirty="0" smtClean="0"/>
              <a:t>,</a:t>
            </a:r>
            <a:r>
              <a:rPr lang="en-US" b="1" baseline="0" dirty="0" smtClean="0"/>
              <a:t> </a:t>
            </a:r>
            <a:r>
              <a:rPr lang="ru-RU" b="1" baseline="0" dirty="0" smtClean="0"/>
              <a:t>сентябрь </a:t>
            </a:r>
            <a:r>
              <a:rPr lang="en-US" b="1" baseline="0" dirty="0" smtClean="0"/>
              <a:t>2002</a:t>
            </a:r>
            <a:r>
              <a:rPr lang="ru-RU" b="1" baseline="0" smtClean="0"/>
              <a:t> г.</a:t>
            </a:r>
            <a:r>
              <a:rPr lang="en-US" b="1" baseline="0" smtClean="0"/>
              <a:t>)</a:t>
            </a:r>
            <a:endParaRPr lang="en-US" b="1" baseline="0" dirty="0" smtClean="0"/>
          </a:p>
          <a:p>
            <a:endParaRPr lang="en-US" b="1" dirty="0" smtClean="0"/>
          </a:p>
          <a:p>
            <a:r>
              <a:rPr lang="ru-RU" dirty="0" smtClean="0"/>
              <a:t>Будучи проповедником Евангелия,</a:t>
            </a:r>
            <a:r>
              <a:rPr lang="ru-RU" baseline="0" dirty="0" smtClean="0"/>
              <a:t> я любил спрашивать у своих учеников, многие ли из них слушали домашнюю проповедь за последние несколько лет</a:t>
            </a:r>
            <a:r>
              <a:rPr lang="en-US" dirty="0" smtClean="0"/>
              <a:t>. </a:t>
            </a:r>
            <a:r>
              <a:rPr lang="ru-RU" dirty="0" smtClean="0"/>
              <a:t>Почти каждый ученик поднял руку – и это хорошо</a:t>
            </a:r>
            <a:r>
              <a:rPr lang="en-US" dirty="0" smtClean="0"/>
              <a:t>. </a:t>
            </a:r>
            <a:r>
              <a:rPr lang="ru-RU" dirty="0" smtClean="0"/>
              <a:t>Дом является главным объектом проповедника</a:t>
            </a:r>
            <a:r>
              <a:rPr lang="en-US" baseline="0" dirty="0" smtClean="0"/>
              <a:t>. </a:t>
            </a:r>
            <a:r>
              <a:rPr lang="ru-RU" baseline="0" dirty="0" smtClean="0"/>
              <a:t>Однако, когда я задал следующий вопрос, почти без исключения ни один ученик не поднял руку</a:t>
            </a:r>
            <a:r>
              <a:rPr lang="en-US" baseline="0" dirty="0" smtClean="0"/>
              <a:t>. </a:t>
            </a:r>
            <a:r>
              <a:rPr lang="ru-RU" baseline="0" dirty="0" smtClean="0"/>
              <a:t>Вопрос был следующий: «Многие ли из вас слышали о том, как представлять Благую Весть ребёнку или как учить своих детей свидетельствовать?»</a:t>
            </a:r>
          </a:p>
          <a:p>
            <a:r>
              <a:rPr lang="ru-RU" baseline="0" dirty="0" smtClean="0"/>
              <a:t>Оба этих вопроса жизненно важны</a:t>
            </a:r>
            <a:r>
              <a:rPr lang="en-US" baseline="0" dirty="0" smtClean="0"/>
              <a:t>. </a:t>
            </a:r>
            <a:r>
              <a:rPr lang="ru-RU" baseline="0" dirty="0" smtClean="0"/>
              <a:t>Будучи молодым пастором, я учил родителей, у которых были дети младшего школьного возраста, как, используя </a:t>
            </a:r>
            <a:r>
              <a:rPr lang="ru-RU" baseline="0" dirty="0" smtClean="0">
                <a:solidFill>
                  <a:srgbClr val="FFFF00"/>
                </a:solidFill>
              </a:rPr>
              <a:t>пометки </a:t>
            </a:r>
            <a:r>
              <a:rPr lang="ru-RU" baseline="0" dirty="0" smtClean="0"/>
              <a:t>в Новом Завете, свидетельствовать своим детям. Этот урок включал в себя вопросы «что делать» и «чего не делать», особенно что касается попыток быстрее подталкивать детей, включая и очевидные духовные вопросы детей, а также простые советы о том, как вести детей к Иисусу. На следующий год несколько родителей испытали радость от помощи своим детям прийти ко Христу! </a:t>
            </a:r>
          </a:p>
          <a:p>
            <a:r>
              <a:rPr lang="ru-RU" baseline="0" dirty="0" smtClean="0"/>
              <a:t>Я думаю, что мы слишком много времени тратим, пытаясь защитить наших детей, не замечая при этом необходимость подготовить их оказывать положительное влияние через Святое благовествование</a:t>
            </a:r>
            <a:r>
              <a:rPr lang="en-US" baseline="0" dirty="0" smtClean="0"/>
              <a:t>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B0987-A9CD-4DEF-834D-F85E28414FB5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70721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Мой старший сын </a:t>
            </a:r>
            <a:r>
              <a:rPr lang="ru-RU" dirty="0" err="1" smtClean="0"/>
              <a:t>Джош</a:t>
            </a:r>
            <a:r>
              <a:rPr lang="ru-RU" dirty="0" smtClean="0"/>
              <a:t>,</a:t>
            </a:r>
            <a:r>
              <a:rPr lang="ru-RU" baseline="0" dirty="0" smtClean="0"/>
              <a:t> о</a:t>
            </a:r>
            <a:r>
              <a:rPr lang="ru-RU" dirty="0" smtClean="0"/>
              <a:t>сторожен,</a:t>
            </a:r>
            <a:r>
              <a:rPr lang="ru-RU" baseline="0" dirty="0" smtClean="0"/>
              <a:t> м</a:t>
            </a:r>
            <a:r>
              <a:rPr lang="ru-RU" dirty="0" smtClean="0"/>
              <a:t>енее спонтанный, и поэтому ему более удобно свидетельствовать</a:t>
            </a:r>
            <a:r>
              <a:rPr lang="ru-RU" baseline="0" dirty="0" smtClean="0"/>
              <a:t>, когда он знает рамки. Если я скажу ему, что мы идём от двери к двери с 13.00 до 14.30, например, он становится уверенней. Ханна, наоборот, будет говорить с любым человеком, в любое время фактически о чём угодно. </a:t>
            </a:r>
            <a:r>
              <a:rPr lang="en-US" baseline="0" dirty="0" smtClean="0"/>
              <a:t> </a:t>
            </a:r>
          </a:p>
          <a:p>
            <a:endParaRPr lang="en-US" baseline="0" dirty="0" smtClean="0"/>
          </a:p>
          <a:p>
            <a:r>
              <a:rPr lang="en-US" sz="1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2. </a:t>
            </a:r>
            <a:r>
              <a:rPr lang="ru-RU" sz="1200" b="1" dirty="0" smtClean="0">
                <a:effectLst/>
                <a:latin typeface="Cambria"/>
                <a:ea typeface="MS Mincho"/>
                <a:cs typeface="Times New Roman"/>
              </a:rPr>
              <a:t>ПРИВЛЕКАЙТЕ СВОИХ ДЕТЕЙ, КОГДА ВЫПОЛНЯЕТЕ СЛУЖЕНИЕ СВИДЕТЕЛЬСТВА</a:t>
            </a:r>
            <a:endParaRPr lang="en-US" sz="1200" b="1" cap="all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1200" b="1" cap="all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ru-RU" sz="1200" dirty="0" smtClean="0">
                <a:effectLst/>
                <a:latin typeface="Cambria"/>
                <a:ea typeface="MS Mincho"/>
                <a:cs typeface="Times New Roman"/>
              </a:rPr>
              <a:t>От двери к двери, в парках, на автомойках и в других местах</a:t>
            </a:r>
            <a:r>
              <a:rPr lang="en-US" dirty="0" smtClean="0">
                <a:solidFill>
                  <a:schemeClr val="tx1"/>
                </a:solidFill>
              </a:rPr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ru-RU" dirty="0" smtClean="0"/>
              <a:t>Используйте простые инструменты</a:t>
            </a:r>
            <a:r>
              <a:rPr lang="en-US" dirty="0" smtClean="0"/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ru-RU" dirty="0" smtClean="0"/>
              <a:t>Евангельские брошюрки</a:t>
            </a:r>
            <a:endParaRPr lang="en-US" dirty="0" smtClean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lang="en-US" dirty="0" smtClean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B0987-A9CD-4DEF-834D-F85E28414FB5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265364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 startAt="3"/>
              <a:tabLst/>
              <a:defRPr/>
            </a:pPr>
            <a:r>
              <a:rPr lang="ru-RU" sz="1200" b="1" dirty="0" smtClean="0">
                <a:effectLst/>
                <a:latin typeface="Cambria"/>
                <a:ea typeface="MS Mincho"/>
                <a:cs typeface="Times New Roman"/>
              </a:rPr>
              <a:t>Учите детей свидетельствовать по силам</a:t>
            </a:r>
            <a:r>
              <a:rPr lang="en-US" b="1" dirty="0" smtClean="0"/>
              <a:t>.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 startAt="3"/>
              <a:tabLst/>
              <a:defRPr/>
            </a:pPr>
            <a:endParaRPr lang="en-US" b="1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>
                <a:effectLst/>
                <a:latin typeface="Cambria"/>
                <a:ea typeface="MS Mincho"/>
                <a:cs typeface="Times New Roman"/>
              </a:rPr>
              <a:t>это важно для всех верующих, а особенно для детей</a:t>
            </a:r>
            <a:r>
              <a:rPr lang="en-US" dirty="0" smtClean="0">
                <a:solidFill>
                  <a:schemeClr val="tx1"/>
                </a:solidFill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B0987-A9CD-4DEF-834D-F85E28414FB5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222119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B0987-A9CD-4DEF-834D-F85E28414FB5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170093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B0987-A9CD-4DEF-834D-F85E28414FB5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056984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4.</a:t>
            </a:r>
            <a:r>
              <a:rPr lang="en-US" b="1" baseline="0" dirty="0" smtClean="0"/>
              <a:t> </a:t>
            </a:r>
            <a:r>
              <a:rPr lang="ru-RU" sz="1200" b="1" dirty="0" smtClean="0">
                <a:effectLst/>
                <a:latin typeface="Cambria"/>
                <a:ea typeface="MS Mincho"/>
                <a:cs typeface="Times New Roman"/>
              </a:rPr>
              <a:t>ИСПОЛЬЗУЙТЕ КНИГИ БЕЗ СЛОВ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B0987-A9CD-4DEF-834D-F85E28414FB5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112823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B0987-A9CD-4DEF-834D-F85E28414FB5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550551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B0987-A9CD-4DEF-834D-F85E28414FB5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43938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B0987-A9CD-4DEF-834D-F85E28414FB5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196618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 smtClean="0">
                <a:ln w="12700">
                  <a:solidFill>
                    <a:srgbClr val="E8E8E8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7. </a:t>
            </a:r>
            <a:r>
              <a:rPr lang="ru-RU" sz="1200" b="1" dirty="0" smtClean="0">
                <a:ln w="12700">
                  <a:solidFill>
                    <a:srgbClr val="E8E8E8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Булавочки «Спроси меня»</a:t>
            </a:r>
            <a:endParaRPr lang="en-US" sz="1200" b="1" dirty="0" smtClean="0">
              <a:ln w="12700">
                <a:solidFill>
                  <a:srgbClr val="E8E8E8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cap="none" spc="0" dirty="0" smtClean="0">
              <a:ln w="12700">
                <a:solidFill>
                  <a:srgbClr val="E8E8E8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171450" indent="-171450">
              <a:lnSpc>
                <a:spcPct val="90000"/>
              </a:lnSpc>
              <a:buFont typeface="Arial"/>
              <a:buChar char="•"/>
            </a:pPr>
            <a:r>
              <a:rPr lang="ru-RU" sz="1200" b="1" dirty="0" smtClean="0">
                <a:effectLst/>
                <a:latin typeface="Cambria"/>
                <a:ea typeface="MS Mincho"/>
                <a:cs typeface="Times New Roman"/>
              </a:rPr>
              <a:t>Ребёнок прикрепляет булавочку и стучит в дверь к соседу</a:t>
            </a:r>
            <a:r>
              <a:rPr lang="en-US" sz="1200" b="1" dirty="0" smtClean="0"/>
              <a:t>.</a:t>
            </a:r>
          </a:p>
          <a:p>
            <a:pPr marL="171450" indent="-171450">
              <a:lnSpc>
                <a:spcPct val="90000"/>
              </a:lnSpc>
              <a:buFont typeface="Arial"/>
              <a:buChar char="•"/>
            </a:pPr>
            <a:r>
              <a:rPr lang="ru-RU" sz="1200" b="1" dirty="0" smtClean="0">
                <a:effectLst/>
                <a:latin typeface="Cambria"/>
                <a:ea typeface="MS Mincho"/>
                <a:cs typeface="Times New Roman"/>
              </a:rPr>
              <a:t>Когда кто-нибудь открывает дверь, ребёнок указывает на булавочку и сосед спрашивает, что он хочет</a:t>
            </a:r>
            <a:r>
              <a:rPr lang="en-US" sz="1200" b="1" dirty="0" smtClean="0"/>
              <a:t>.</a:t>
            </a:r>
          </a:p>
          <a:p>
            <a:pPr marL="171450" indent="-171450">
              <a:lnSpc>
                <a:spcPct val="90000"/>
              </a:lnSpc>
              <a:buFont typeface="Arial"/>
              <a:buChar char="•"/>
            </a:pPr>
            <a:r>
              <a:rPr lang="ru-RU" sz="1200" b="1" dirty="0" smtClean="0">
                <a:effectLst/>
                <a:latin typeface="Cambria"/>
                <a:ea typeface="MS Mincho"/>
                <a:cs typeface="Times New Roman"/>
              </a:rPr>
              <a:t>Ребёнок начинает делиться вестью об Иисусе и даёт соседу почитать книгу</a:t>
            </a:r>
            <a:r>
              <a:rPr lang="en-US" sz="1200" b="1" dirty="0" smtClean="0"/>
              <a:t>.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lang="en-US" sz="1200" b="1" cap="none" spc="0" dirty="0" smtClean="0">
              <a:ln w="12700">
                <a:solidFill>
                  <a:srgbClr val="E8E8E8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171450" indent="-171450">
              <a:buFont typeface="Arial"/>
              <a:buChar char="•"/>
            </a:pP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B0987-A9CD-4DEF-834D-F85E28414FB5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168025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B0987-A9CD-4DEF-834D-F85E28414FB5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33838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dirty="0" smtClean="0"/>
              <a:t>Иллюстрация</a:t>
            </a:r>
            <a:endParaRPr lang="en-US" b="1" dirty="0" smtClean="0"/>
          </a:p>
          <a:p>
            <a:r>
              <a:rPr lang="ru-RU" dirty="0" smtClean="0"/>
              <a:t>Мой сын </a:t>
            </a:r>
            <a:r>
              <a:rPr lang="ru-RU" dirty="0" err="1" smtClean="0"/>
              <a:t>Джош</a:t>
            </a:r>
            <a:r>
              <a:rPr lang="ru-RU" dirty="0" smtClean="0"/>
              <a:t>, которому этим летом исполнилось четырнадцать, привёл свою сестру к Иисусу Христу, когда ему было десять лет</a:t>
            </a:r>
            <a:r>
              <a:rPr lang="en-US" baseline="0" dirty="0" smtClean="0"/>
              <a:t>. </a:t>
            </a:r>
            <a:r>
              <a:rPr lang="ru-RU" baseline="0" dirty="0" smtClean="0"/>
              <a:t>Он был готов к тому, чтобы нести свидетельство Господа, поскольку видел, как я вёл его к вере во Христа, а также учитель детской школы в церкви помог ему научиться, что говорить</a:t>
            </a:r>
            <a:r>
              <a:rPr lang="en-US" baseline="0" dirty="0" smtClean="0"/>
              <a:t>. </a:t>
            </a:r>
            <a:r>
              <a:rPr lang="ru-RU" baseline="0" dirty="0" smtClean="0"/>
              <a:t>Когда </a:t>
            </a:r>
            <a:r>
              <a:rPr lang="ru-RU" baseline="0" dirty="0" err="1" smtClean="0"/>
              <a:t>Джош</a:t>
            </a:r>
            <a:r>
              <a:rPr lang="ru-RU" baseline="0" dirty="0" smtClean="0"/>
              <a:t> перешёл в молодёжный класс, первое, что ему захотелось сделать – это посещать занятия молодых евангелистов, которые проводились в нашей церкви</a:t>
            </a:r>
            <a:r>
              <a:rPr lang="en-US" baseline="0" dirty="0" smtClean="0"/>
              <a:t>. </a:t>
            </a:r>
            <a:r>
              <a:rPr lang="ru-RU" baseline="0" dirty="0" smtClean="0"/>
              <a:t>Примерно за последние шесть месяцев </a:t>
            </a:r>
            <a:r>
              <a:rPr lang="ru-RU" baseline="0" dirty="0" err="1" smtClean="0"/>
              <a:t>Джош</a:t>
            </a:r>
            <a:r>
              <a:rPr lang="ru-RU" baseline="0" dirty="0" smtClean="0"/>
              <a:t> привёл ко Христу трёх человек, и также несколько его друзей пережили тот же опыт</a:t>
            </a:r>
            <a:r>
              <a:rPr lang="en-US" baseline="0" dirty="0" smtClean="0"/>
              <a:t>.</a:t>
            </a:r>
            <a:r>
              <a:rPr lang="ru-RU" baseline="0" dirty="0" smtClean="0"/>
              <a:t> Я благодарю Бога за церковь, которая позволяет молодым людям следовать таким библейским молодым героям как Давид, Иосиф, Даниил!</a:t>
            </a:r>
            <a:endParaRPr lang="en-US" baseline="0" dirty="0" smtClean="0"/>
          </a:p>
          <a:p>
            <a:endParaRPr lang="en-US" baseline="0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Если дети могут понять истину о спасении, то они также могут понять, как представлять Благую Весть</a:t>
            </a:r>
            <a:r>
              <a:rPr lang="en-US" b="1" dirty="0" smtClean="0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. </a:t>
            </a:r>
            <a:endParaRPr lang="en-US" dirty="0" smtClean="0"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B0987-A9CD-4DEF-834D-F85E28414FB5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7682244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effectLst/>
                <a:latin typeface="Cambria"/>
                <a:ea typeface="MS Mincho"/>
                <a:cs typeface="Times New Roman"/>
              </a:rPr>
              <a:t>Делитесь закладками об Иисусе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B0987-A9CD-4DEF-834D-F85E28414FB5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552881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effectLst/>
                <a:latin typeface="Cambria"/>
                <a:ea typeface="MS Mincho"/>
                <a:cs typeface="Times New Roman"/>
              </a:rPr>
              <a:t>Учите детей</a:t>
            </a:r>
            <a:r>
              <a:rPr lang="en-US" sz="1200" b="1" dirty="0" smtClean="0">
                <a:effectLst/>
                <a:latin typeface="Cambria"/>
                <a:ea typeface="MS Mincho"/>
                <a:cs typeface="Times New Roman"/>
              </a:rPr>
              <a:t>, </a:t>
            </a:r>
            <a:r>
              <a:rPr lang="ru-RU" sz="1200" b="1" dirty="0" smtClean="0">
                <a:effectLst/>
                <a:latin typeface="Cambria"/>
                <a:ea typeface="MS Mincho"/>
                <a:cs typeface="Times New Roman"/>
              </a:rPr>
              <a:t>что успех состоит в том</a:t>
            </a:r>
            <a:r>
              <a:rPr lang="en-US" sz="1200" b="1" dirty="0" smtClean="0">
                <a:effectLst/>
                <a:latin typeface="Cambria"/>
                <a:ea typeface="MS Mincho"/>
                <a:cs typeface="Times New Roman"/>
              </a:rPr>
              <a:t>, </a:t>
            </a:r>
            <a:r>
              <a:rPr lang="ru-RU" sz="1200" b="1" dirty="0" smtClean="0">
                <a:effectLst/>
                <a:latin typeface="Cambria"/>
                <a:ea typeface="MS Mincho"/>
                <a:cs typeface="Times New Roman"/>
              </a:rPr>
              <a:t>чтобы делиться</a:t>
            </a:r>
            <a:r>
              <a:rPr lang="en-US" sz="1200" b="1" dirty="0" smtClean="0">
                <a:effectLst/>
                <a:latin typeface="Cambria"/>
                <a:ea typeface="MS Mincho"/>
                <a:cs typeface="Times New Roman"/>
              </a:rPr>
              <a:t>, </a:t>
            </a:r>
            <a:r>
              <a:rPr lang="ru-RU" sz="1200" b="1" dirty="0" smtClean="0">
                <a:effectLst/>
                <a:latin typeface="Cambria"/>
                <a:ea typeface="MS Mincho"/>
                <a:cs typeface="Times New Roman"/>
              </a:rPr>
              <a:t>а не побеждать</a:t>
            </a:r>
            <a:r>
              <a:rPr lang="en-US" sz="1200" b="1" dirty="0" smtClean="0">
                <a:effectLst/>
                <a:latin typeface="Cambria"/>
                <a:ea typeface="MS Mincho"/>
                <a:cs typeface="Times New Roman"/>
              </a:rPr>
              <a:t>. </a:t>
            </a:r>
            <a:r>
              <a:rPr lang="ru-RU" sz="1200" b="1" dirty="0" smtClean="0">
                <a:effectLst/>
                <a:latin typeface="Cambria"/>
                <a:ea typeface="MS Mincho"/>
                <a:cs typeface="Times New Roman"/>
              </a:rPr>
              <a:t>Победа – это работа Святого Духа</a:t>
            </a:r>
            <a:r>
              <a:rPr lang="en-US" b="1" baseline="0" dirty="0" smtClean="0"/>
              <a:t>.</a:t>
            </a:r>
            <a:endParaRPr lang="en-US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B0987-A9CD-4DEF-834D-F85E28414FB5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210970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effectLst/>
                <a:latin typeface="Cambria"/>
                <a:ea typeface="MS Mincho"/>
                <a:cs typeface="Times New Roman"/>
              </a:rPr>
              <a:t>Если мы сможем помочь им открыть, что познание Иисуса является самым важным в мире, они вскоре поймут, что самое главное, что они могут делать – это говорить другим</a:t>
            </a:r>
            <a:r>
              <a:rPr lang="en-US" sz="1200" b="1" dirty="0" smtClean="0"/>
              <a:t>.</a:t>
            </a:r>
          </a:p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B0987-A9CD-4DEF-834D-F85E28414FB5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8720711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dirty="0" smtClean="0"/>
              <a:t>Советы учителям и родителям</a:t>
            </a:r>
            <a:r>
              <a:rPr lang="en-US" sz="1200" b="1" dirty="0" smtClean="0"/>
              <a:t>,</a:t>
            </a:r>
            <a:r>
              <a:rPr lang="ru-RU" sz="1200" b="1" dirty="0" smtClean="0"/>
              <a:t> </a:t>
            </a:r>
            <a:r>
              <a:rPr lang="en-US" sz="1200" b="1" dirty="0" smtClean="0"/>
              <a:t>166,</a:t>
            </a:r>
            <a:r>
              <a:rPr lang="ru-RU" sz="1200" b="1" dirty="0" smtClean="0"/>
              <a:t> </a:t>
            </a:r>
            <a:r>
              <a:rPr lang="en-US" sz="1200" b="1" dirty="0" smtClean="0"/>
              <a:t>167</a:t>
            </a:r>
          </a:p>
          <a:p>
            <a:endParaRPr lang="en-US" sz="1200" b="1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“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Calibri"/>
              </a:rPr>
              <a:t>В заключительные дни земной истории, многие из этих детей и молодёжи будут поражать людей своим свидетельством об истине, которая будет проста, но возвещена в Духе и силе. 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Calibri"/>
              </a:rPr>
              <a:t> 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Calibri"/>
              </a:rPr>
              <a:t>Они научились страху Божьему, и их сердца были смягчены тщательным и полным молитвы изучением Библии. В ближайшем будущем многие дети будут наделены Духом Божьим  и будут совершать работу по возвещению истины миру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Calibri"/>
              </a:rPr>
              <a:t>,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Calibri"/>
              </a:rPr>
              <a:t> которая в то время не сможет быть  так же успешно выполнена взрослыми членами церкви</a:t>
            </a:r>
            <a:r>
              <a:rPr lang="en-US" b="0" dirty="0" smtClean="0">
                <a:latin typeface="+mn-lt"/>
                <a:cs typeface="Calibri"/>
              </a:rPr>
              <a:t>.”</a:t>
            </a:r>
          </a:p>
          <a:p>
            <a:endParaRPr lang="en-US" sz="1200" b="1" dirty="0" smtClean="0"/>
          </a:p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B0987-A9CD-4DEF-834D-F85E28414FB5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63789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dirty="0" smtClean="0"/>
              <a:t>Иллюстрация</a:t>
            </a:r>
            <a:endParaRPr lang="en-US" b="1" dirty="0" smtClean="0"/>
          </a:p>
          <a:p>
            <a:r>
              <a:rPr lang="ru-RU" sz="1200" dirty="0" smtClean="0">
                <a:effectLst/>
                <a:latin typeface="Cambria"/>
                <a:ea typeface="MS Mincho"/>
                <a:cs typeface="Times New Roman"/>
              </a:rPr>
              <a:t>Когда Ханна, ученица четвёртого класса общеобразовательной школы, была во втором классе, она спрашивала у каждого ребёнка в своём классе, знают ли они Иисуса лично. Она также пригласила всех одноклассников на своё крещение, и это была её идея</a:t>
            </a:r>
            <a:r>
              <a:rPr lang="en-US" b="0" baseline="0" dirty="0" smtClean="0"/>
              <a:t>!</a:t>
            </a:r>
          </a:p>
          <a:p>
            <a:pPr marL="0" lvl="0" indent="0">
              <a:spcAft>
                <a:spcPts val="0"/>
              </a:spcAft>
              <a:buFont typeface="Wingdings"/>
              <a:buNone/>
            </a:pPr>
            <a:endParaRPr lang="ru-RU" sz="1200" b="0" dirty="0" smtClean="0">
              <a:effectLst/>
              <a:latin typeface="Cambria"/>
              <a:ea typeface="MS Mincho"/>
              <a:cs typeface="Times New Roman"/>
            </a:endParaRPr>
          </a:p>
          <a:p>
            <a:pPr marL="0" lvl="0" indent="0">
              <a:spcAft>
                <a:spcPts val="0"/>
              </a:spcAft>
              <a:buFont typeface="Wingdings"/>
              <a:buNone/>
            </a:pPr>
            <a:r>
              <a:rPr lang="ru-RU" sz="1200" b="0" dirty="0" err="1" smtClean="0">
                <a:effectLst/>
                <a:latin typeface="Cambria"/>
                <a:ea typeface="MS Mincho"/>
                <a:cs typeface="Times New Roman"/>
              </a:rPr>
              <a:t>Второзакоение</a:t>
            </a:r>
            <a:r>
              <a:rPr lang="ru-RU" sz="1200" b="0" dirty="0" smtClean="0">
                <a:effectLst/>
                <a:latin typeface="Cambria"/>
                <a:ea typeface="MS Mincho"/>
                <a:cs typeface="Times New Roman"/>
              </a:rPr>
              <a:t> 6:4-7 </a:t>
            </a:r>
            <a:r>
              <a:rPr lang="ru-RU" sz="1200" dirty="0" smtClean="0">
                <a:effectLst/>
                <a:latin typeface="Cambria"/>
                <a:ea typeface="MS Mincho"/>
                <a:cs typeface="Times New Roman"/>
              </a:rPr>
              <a:t>кратко описывает суть нашей веры: </a:t>
            </a:r>
          </a:p>
          <a:p>
            <a:r>
              <a:rPr lang="ru-RU" sz="1200" dirty="0" smtClean="0">
                <a:effectLst/>
                <a:latin typeface="Cambria"/>
                <a:ea typeface="MS Mincho"/>
                <a:cs typeface="Times New Roman"/>
              </a:rPr>
              <a:t>«Слушай, Израиль: Господь, Бог наш, Господи един есть. И люби Господа, Бога твоего, всем сердцем твоим, и всею душою твоею, и всеми силами твоими. Мы должны учить этому также наших детей, говоря им о Боге, сидя в доме и идя дорогою, и ложась и вставая»</a:t>
            </a:r>
            <a:r>
              <a:rPr lang="en-US" sz="1200" dirty="0" smtClean="0">
                <a:solidFill>
                  <a:schemeClr val="tx1"/>
                </a:solidFill>
              </a:rPr>
              <a:t> (</a:t>
            </a:r>
            <a:r>
              <a:rPr lang="ru-RU" sz="1200" dirty="0" smtClean="0">
                <a:solidFill>
                  <a:schemeClr val="tx1"/>
                </a:solidFill>
              </a:rPr>
              <a:t>стих</a:t>
            </a:r>
            <a:r>
              <a:rPr lang="en-US" sz="1200" dirty="0" smtClean="0">
                <a:solidFill>
                  <a:schemeClr val="tx1"/>
                </a:solidFill>
              </a:rPr>
              <a:t>7).</a:t>
            </a:r>
          </a:p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B0987-A9CD-4DEF-834D-F85E28414FB5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765292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dirty="0" smtClean="0"/>
              <a:t>Иллюстрация</a:t>
            </a:r>
            <a:endParaRPr lang="en-US" b="1" dirty="0" smtClean="0"/>
          </a:p>
          <a:p>
            <a:r>
              <a:rPr lang="ru-RU" sz="1200" dirty="0" smtClean="0">
                <a:effectLst/>
                <a:latin typeface="Cambria"/>
                <a:ea typeface="MS Mincho"/>
                <a:cs typeface="Times New Roman"/>
              </a:rPr>
              <a:t>Несколько лет назад мы с </a:t>
            </a:r>
            <a:r>
              <a:rPr lang="ru-RU" sz="1200" dirty="0" err="1" smtClean="0">
                <a:effectLst/>
                <a:latin typeface="Cambria"/>
                <a:ea typeface="MS Mincho"/>
                <a:cs typeface="Times New Roman"/>
              </a:rPr>
              <a:t>Джошем</a:t>
            </a:r>
            <a:r>
              <a:rPr lang="ru-RU" sz="1200" dirty="0" smtClean="0">
                <a:effectLst/>
                <a:latin typeface="Cambria"/>
                <a:ea typeface="MS Mincho"/>
                <a:cs typeface="Times New Roman"/>
              </a:rPr>
              <a:t> были в банке. Я разговаривал о Боге с кассиром,  которая говорила о своей любви и послушании Иисусу. После, того, как мы вышли из банка, </a:t>
            </a:r>
            <a:r>
              <a:rPr lang="ru-RU" sz="1200" dirty="0" err="1" smtClean="0">
                <a:effectLst/>
                <a:latin typeface="Cambria"/>
                <a:ea typeface="MS Mincho"/>
                <a:cs typeface="Times New Roman"/>
              </a:rPr>
              <a:t>Джош</a:t>
            </a:r>
            <a:r>
              <a:rPr lang="ru-RU" sz="1200" dirty="0" smtClean="0">
                <a:effectLst/>
                <a:latin typeface="Cambria"/>
                <a:ea typeface="MS Mincho"/>
                <a:cs typeface="Times New Roman"/>
              </a:rPr>
              <a:t> спросил: «Папа, она ведь христианка, не так ли?» «Уверен, что да», ответил я. Впечатлённый тем, что кассир так открыто говорила о Христе, </a:t>
            </a:r>
            <a:r>
              <a:rPr lang="ru-RU" sz="1200" dirty="0" err="1" smtClean="0">
                <a:effectLst/>
                <a:latin typeface="Cambria"/>
                <a:ea typeface="MS Mincho"/>
                <a:cs typeface="Times New Roman"/>
              </a:rPr>
              <a:t>Джош</a:t>
            </a:r>
            <a:r>
              <a:rPr lang="ru-RU" sz="1200" dirty="0" smtClean="0">
                <a:effectLst/>
                <a:latin typeface="Cambria"/>
                <a:ea typeface="MS Mincho"/>
                <a:cs typeface="Times New Roman"/>
              </a:rPr>
              <a:t> сказал: «Здорово, папа! Никто так открыто не говорит о Христе, как она – ну, кроме тебя». Несмотря на то, что я был рад тому, что </a:t>
            </a:r>
            <a:r>
              <a:rPr lang="ru-RU" sz="1200" dirty="0" err="1" smtClean="0">
                <a:effectLst/>
                <a:latin typeface="Cambria"/>
                <a:ea typeface="MS Mincho"/>
                <a:cs typeface="Times New Roman"/>
              </a:rPr>
              <a:t>Джош</a:t>
            </a:r>
            <a:r>
              <a:rPr lang="ru-RU" sz="1200" dirty="0" smtClean="0">
                <a:effectLst/>
                <a:latin typeface="Cambria"/>
                <a:ea typeface="MS Mincho"/>
                <a:cs typeface="Times New Roman"/>
              </a:rPr>
              <a:t> увидел положительный пример соответствующего свидетельства в своей жизни, он был поражён тому открытию, которое сделал для себя, что свидетельство не является естественной частью жизни большинства верующих</a:t>
            </a:r>
            <a:r>
              <a:rPr lang="en-US" baseline="0" dirty="0" smtClean="0"/>
              <a:t>.</a:t>
            </a:r>
          </a:p>
          <a:p>
            <a:endParaRPr lang="en-US" baseline="0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effectLst/>
                <a:latin typeface="Cambria"/>
                <a:ea typeface="MS Mincho"/>
                <a:cs typeface="Times New Roman"/>
              </a:rPr>
              <a:t>Наша любовь к Богу должна быть очевидной, записанной на косяках наших домов и навязанной в знак на наших телах! Другими словами, наша вера должна быть представлена миру</a:t>
            </a:r>
            <a:r>
              <a:rPr lang="en-US" dirty="0" smtClean="0"/>
              <a:t>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B0987-A9CD-4DEF-834D-F85E28414FB5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416923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dirty="0" smtClean="0">
                <a:effectLst/>
                <a:latin typeface="Cambria"/>
                <a:ea typeface="MS Mincho"/>
                <a:cs typeface="Times New Roman"/>
              </a:rPr>
              <a:t>Причина того, что большинство из нас не говорят потерянным людям о Христе, заключается в том, что мы не говорим о Нем с уже обращёнными</a:t>
            </a:r>
            <a:r>
              <a:rPr lang="en-US" dirty="0" smtClean="0">
                <a:solidFill>
                  <a:srgbClr val="00000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!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B0987-A9CD-4DEF-834D-F85E28414FB5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911663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effectLst/>
                <a:latin typeface="Cambria"/>
                <a:ea typeface="MS Mincho"/>
                <a:cs typeface="Times New Roman"/>
              </a:rPr>
              <a:t>Когда разговоры о Христе начинают наполнять нашу жизнь, тогда становится не так сложно учить наших детей свидетельствовать о Нём.</a:t>
            </a:r>
            <a:r>
              <a:rPr lang="en-US" sz="1200" b="1" dirty="0" smtClean="0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B0987-A9CD-4DEF-834D-F85E28414FB5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19014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Мне</a:t>
            </a:r>
            <a:r>
              <a:rPr lang="ru-RU" baseline="0" dirty="0" smtClean="0"/>
              <a:t> бы не хотелось, чтобы мои дети просто выживали в сегодняшней культуре; я хочу, чтобы они оказывали влияние во славу Бога!</a:t>
            </a:r>
            <a:r>
              <a:rPr lang="en-US" baseline="0" dirty="0" smtClean="0"/>
              <a:t> </a:t>
            </a:r>
          </a:p>
          <a:p>
            <a:endParaRPr lang="en-US" baseline="0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effectLst/>
                <a:latin typeface="Cambria"/>
                <a:ea typeface="MS Mincho"/>
                <a:cs typeface="Times New Roman"/>
              </a:rPr>
              <a:t>Ричард </a:t>
            </a:r>
            <a:r>
              <a:rPr lang="ru-RU" sz="1200" b="1" dirty="0" err="1" smtClean="0">
                <a:effectLst/>
                <a:latin typeface="Cambria"/>
                <a:ea typeface="MS Mincho"/>
                <a:cs typeface="Times New Roman"/>
              </a:rPr>
              <a:t>Бакстер</a:t>
            </a:r>
            <a:r>
              <a:rPr lang="ru-RU" sz="1200" b="1" dirty="0" smtClean="0">
                <a:effectLst/>
                <a:latin typeface="Cambria"/>
                <a:ea typeface="MS Mincho"/>
                <a:cs typeface="Times New Roman"/>
              </a:rPr>
              <a:t>, известный пуританский пастор, в своё время свидетельствовавший о великих делах Божьих, сказал, что мы никогда не сможем увидеть общего проявления Божьих дел, пока сначала Он не начнёт действовать в наших домах</a:t>
            </a:r>
            <a:r>
              <a:rPr lang="en-US" sz="12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B0987-A9CD-4DEF-834D-F85E28414FB5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506308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dirty="0" smtClean="0">
                <a:effectLst/>
                <a:latin typeface="Cambria"/>
                <a:ea typeface="MS Mincho"/>
                <a:cs typeface="Times New Roman"/>
              </a:rPr>
              <a:t>Идеи свидетельства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B0987-A9CD-4DEF-834D-F85E28414FB5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012213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ru-RU" b="1" baseline="0" dirty="0" smtClean="0"/>
              <a:t>Пример свидетельства</a:t>
            </a:r>
            <a:endParaRPr lang="en-US" b="1" baseline="0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Пример свидетельства </a:t>
            </a:r>
            <a:r>
              <a:rPr lang="en-US" dirty="0" smtClean="0"/>
              <a:t>– </a:t>
            </a:r>
            <a:r>
              <a:rPr lang="ru-RU" sz="1200" dirty="0" smtClean="0">
                <a:effectLst/>
                <a:latin typeface="Cambria"/>
                <a:ea typeface="MS Mincho"/>
                <a:cs typeface="Times New Roman"/>
              </a:rPr>
              <a:t>подкупает больше, чем слова.  Наши дети меньше делают из того, что мы им говорим, но больше из того, что делаем мы сами. Является ли Ваша жизнь примером свидетельства</a:t>
            </a:r>
            <a:r>
              <a:rPr lang="en-US" dirty="0" smtClean="0"/>
              <a:t>?</a:t>
            </a:r>
          </a:p>
          <a:p>
            <a:pPr marL="228600" indent="-228600">
              <a:buAutoNum type="arabicPeriod"/>
            </a:pP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B0987-A9CD-4DEF-834D-F85E28414FB5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247957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81200" y="1825625"/>
            <a:ext cx="7086600" cy="1470025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46350" y="3581400"/>
            <a:ext cx="583565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46850FBB-5ABC-4662-8839-BDA7688F40C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BB9B53-23D7-4D17-96BD-EBA637BCB19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61555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86650" y="274638"/>
            <a:ext cx="1581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743200" y="274638"/>
            <a:ext cx="45910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E234D9-AD23-49A7-9ECA-D0FBA5C83C9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53574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067B9A-8562-4FDB-8748-CED558C48FE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60627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D2DDC6-74A0-45ED-95D9-D08E7AA39E1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68031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43200" y="1600200"/>
            <a:ext cx="3086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1700" y="1600200"/>
            <a:ext cx="3086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38EE14-9E0A-4B5C-B59C-0721854928B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69242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20BE7E-150E-4C0E-9F8D-13CFE6A10BB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33007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8CA517-C09F-4C3B-BD2E-A176FAFD6F8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678021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45E12B-E2FE-4FED-BD96-44E6C282031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310860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BC3B3D-BD9A-4733-AAB5-E1117EEF005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089229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FFE861-0928-41C4-B6D8-A5DC53D9350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47189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743200" y="274638"/>
            <a:ext cx="6324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743200" y="1600200"/>
            <a:ext cx="6324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D43AA59-7013-40A3-B25D-E6250FAB71C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Relationship Id="rId9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584" y="3068960"/>
            <a:ext cx="8282010" cy="1470025"/>
          </a:xfrm>
        </p:spPr>
        <p:txBody>
          <a:bodyPr/>
          <a:lstStyle/>
          <a:p>
            <a:r>
              <a:rPr lang="ru-RU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Учите </a:t>
            </a:r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детей</a:t>
            </a:r>
            <a:b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свидетельствовать</a:t>
            </a:r>
            <a:r>
              <a:rPr 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en-US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497" y="4834836"/>
            <a:ext cx="3439682" cy="2041670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4000" y="0"/>
            <a:ext cx="1657023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19400" y="228600"/>
            <a:ext cx="6324600" cy="1143000"/>
          </a:xfrm>
        </p:spPr>
        <p:txBody>
          <a:bodyPr/>
          <a:lstStyle/>
          <a:p>
            <a:pPr algn="ctr"/>
            <a:r>
              <a:rPr 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2. 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Вовлекайте в служение свидетельства своих детей </a:t>
            </a:r>
            <a:b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en-US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948043083"/>
              </p:ext>
            </p:extLst>
          </p:nvPr>
        </p:nvGraphicFramePr>
        <p:xfrm>
          <a:off x="2339752" y="1600201"/>
          <a:ext cx="6693255" cy="48390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787294">
            <a:off x="7584296" y="4322293"/>
            <a:ext cx="1681959" cy="1356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541160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129428204"/>
              </p:ext>
            </p:extLst>
          </p:nvPr>
        </p:nvGraphicFramePr>
        <p:xfrm>
          <a:off x="1475656" y="457200"/>
          <a:ext cx="7592144" cy="5668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444260">
            <a:off x="7835744" y="1916029"/>
            <a:ext cx="1209396" cy="1612527"/>
          </a:xfrm>
          <a:prstGeom prst="round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340309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s://im2-tub-ru.yandex.net/i?id=ef61aed7355c407df37baf82ffad984e&amp;n=33&amp;h=215&amp;w=2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986871">
            <a:off x="3429576" y="2286576"/>
            <a:ext cx="4242087" cy="4242088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  <a:softEdge rad="127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5776" y="274638"/>
            <a:ext cx="6512024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Идеи для </a:t>
            </a:r>
            <a:r>
              <a:rPr lang="ru-RU" b="1" dirty="0" err="1" smtClean="0">
                <a:solidFill>
                  <a:srgbClr val="002060"/>
                </a:solidFill>
              </a:rPr>
              <a:t>благовестия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55776" y="1600200"/>
            <a:ext cx="6512024" cy="4525963"/>
          </a:xfrm>
        </p:spPr>
        <p:txBody>
          <a:bodyPr/>
          <a:lstStyle/>
          <a:p>
            <a:pPr lvl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1. Используйте цвета.</a:t>
            </a:r>
            <a:endParaRPr lang="ru-RU" b="1" dirty="0" smtClean="0"/>
          </a:p>
          <a:p>
            <a:pPr lvl="0">
              <a:buNone/>
            </a:pPr>
            <a:r>
              <a:rPr lang="ru-RU" b="1" dirty="0" smtClean="0"/>
              <a:t>  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OSPELGLOVES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5364088" cy="464095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7" name="Rectangle 6"/>
          <p:cNvSpPr/>
          <p:nvPr/>
        </p:nvSpPr>
        <p:spPr>
          <a:xfrm>
            <a:off x="1016776" y="5562600"/>
            <a:ext cx="698537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2700">
                  <a:noFill/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r>
              <a:rPr lang="en-US" sz="4000" b="1" cap="none" spc="0" dirty="0" smtClean="0">
                <a:ln w="12700">
                  <a:noFill/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 </a:t>
            </a:r>
            <a:r>
              <a:rPr lang="ru-RU" sz="4000" b="1" cap="none" spc="0" dirty="0" smtClean="0">
                <a:ln w="12700">
                  <a:noFill/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Перчатки благовестника</a:t>
            </a:r>
            <a:endParaRPr lang="en-US" sz="4000" b="1" cap="none" spc="0" dirty="0">
              <a:ln w="12700">
                <a:noFill/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8" name="Picture 7" descr="6a00e54fefc740883401310f928fb9970c-500wi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686553">
            <a:off x="5237613" y="2042582"/>
            <a:ext cx="3792261" cy="3460551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36118740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5896" y="476672"/>
            <a:ext cx="4827785" cy="1143000"/>
          </a:xfrm>
        </p:spPr>
        <p:txBody>
          <a:bodyPr/>
          <a:lstStyle/>
          <a:p>
            <a:r>
              <a:rPr lang="ru-RU" sz="4000" b="1" dirty="0" smtClean="0">
                <a:solidFill>
                  <a:srgbClr val="FF0000"/>
                </a:solidFill>
                <a:latin typeface="Arial Rounded MT Bold"/>
                <a:cs typeface="Arial Rounded MT Bold"/>
              </a:rPr>
              <a:t>3</a:t>
            </a:r>
            <a:r>
              <a:rPr lang="en-US" sz="4000" b="1" dirty="0" smtClean="0">
                <a:solidFill>
                  <a:srgbClr val="FF0000"/>
                </a:solidFill>
                <a:latin typeface="Arial Rounded MT Bold"/>
                <a:cs typeface="Arial Rounded MT Bold"/>
              </a:rPr>
              <a:t>. </a:t>
            </a:r>
            <a:r>
              <a:rPr lang="ru-RU" sz="4000" b="1" dirty="0" smtClean="0">
                <a:solidFill>
                  <a:srgbClr val="FF0000"/>
                </a:solidFill>
                <a:latin typeface="Arial Rounded MT Bold"/>
                <a:cs typeface="Arial Rounded MT Bold"/>
              </a:rPr>
              <a:t>Книжки –раскладушки </a:t>
            </a:r>
            <a:br>
              <a:rPr lang="ru-RU" sz="4000" b="1" dirty="0" smtClean="0">
                <a:solidFill>
                  <a:srgbClr val="FF0000"/>
                </a:solidFill>
                <a:latin typeface="Arial Rounded MT Bold"/>
                <a:cs typeface="Arial Rounded MT Bold"/>
              </a:rPr>
            </a:br>
            <a:r>
              <a:rPr lang="ru-RU" sz="4000" b="1" dirty="0" smtClean="0">
                <a:solidFill>
                  <a:srgbClr val="FF0000"/>
                </a:solidFill>
                <a:latin typeface="Arial Rounded MT Bold"/>
                <a:cs typeface="Arial Rounded MT Bold"/>
              </a:rPr>
              <a:t>(книги без слов)</a:t>
            </a:r>
            <a:endParaRPr lang="en-US" sz="4000" b="1" dirty="0">
              <a:solidFill>
                <a:srgbClr val="FF0000"/>
              </a:solidFill>
              <a:latin typeface="Arial Rounded MT Bold"/>
              <a:cs typeface="Arial Rounded MT Bold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14800" y="2204864"/>
            <a:ext cx="4445000" cy="4292600"/>
          </a:xfrm>
          <a:prstGeom prst="rect">
            <a:avLst/>
          </a:prstGeom>
          <a:ln w="88900" cap="sq" cmpd="thickThin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920452">
            <a:off x="1400632" y="3680613"/>
            <a:ext cx="2949366" cy="2916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843570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Wordless-Book2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62" b="562"/>
          <a:stretch>
            <a:fillRect/>
          </a:stretch>
        </p:blipFill>
        <p:spPr>
          <a:xfrm>
            <a:off x="-1812" y="0"/>
            <a:ext cx="6193583" cy="6729182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72200" y="908720"/>
            <a:ext cx="2232248" cy="1143000"/>
          </a:xfrm>
        </p:spPr>
        <p:txBody>
          <a:bodyPr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3</a:t>
            </a:r>
            <a:r>
              <a:rPr lang="en-US" sz="4000" b="1" dirty="0" smtClean="0">
                <a:solidFill>
                  <a:srgbClr val="FF0000"/>
                </a:solidFill>
              </a:rPr>
              <a:t>. </a:t>
            </a:r>
            <a:r>
              <a:rPr lang="ru-RU" sz="4000" b="1" dirty="0" smtClean="0">
                <a:solidFill>
                  <a:srgbClr val="FF0000"/>
                </a:solidFill>
              </a:rPr>
              <a:t/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rgbClr val="FF0000"/>
                </a:solidFill>
              </a:rPr>
              <a:t>Книги </a:t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rgbClr val="FF0000"/>
                </a:solidFill>
              </a:rPr>
              <a:t>без </a:t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rgbClr val="FF0000"/>
                </a:solidFill>
              </a:rPr>
              <a:t>слов</a:t>
            </a:r>
            <a:endParaRPr lang="en-US" sz="4000" b="1" dirty="0">
              <a:solidFill>
                <a:srgbClr val="FF0000"/>
              </a:solidFill>
            </a:endParaRPr>
          </a:p>
        </p:txBody>
      </p:sp>
      <p:pic>
        <p:nvPicPr>
          <p:cNvPr id="5" name="Picture 4" descr="wordles-book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0F1EA"/>
              </a:clrFrom>
              <a:clrTo>
                <a:srgbClr val="F0F1E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09819" flipH="1">
            <a:off x="6030536" y="3391206"/>
            <a:ext cx="2856671" cy="3688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7602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381000"/>
            <a:ext cx="7010400" cy="1143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4000" b="1" dirty="0" smtClean="0">
                <a:solidFill>
                  <a:srgbClr val="FF0000"/>
                </a:solidFill>
              </a:rPr>
              <a:t>4</a:t>
            </a:r>
            <a:r>
              <a:rPr lang="en-US" sz="4000" b="1" dirty="0" smtClean="0">
                <a:solidFill>
                  <a:srgbClr val="FF0000"/>
                </a:solidFill>
              </a:rPr>
              <a:t>. </a:t>
            </a:r>
            <a:r>
              <a:rPr lang="ru-RU" sz="4000" b="1" dirty="0" smtClean="0">
                <a:solidFill>
                  <a:srgbClr val="FF0000"/>
                </a:solidFill>
              </a:rPr>
              <a:t>Рюкзак евангелиста </a:t>
            </a:r>
            <a:endParaRPr lang="en-US" sz="4000" b="1" dirty="0">
              <a:solidFill>
                <a:srgbClr val="FF0000"/>
              </a:solidFill>
            </a:endParaRPr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391" r="5391"/>
          <a:stretch>
            <a:fillRect/>
          </a:stretch>
        </p:blipFill>
        <p:spPr bwMode="auto">
          <a:xfrm>
            <a:off x="2590800" y="1905000"/>
            <a:ext cx="6324600" cy="45259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266807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3754" y="0"/>
            <a:ext cx="2674792" cy="6858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2699792" y="0"/>
            <a:ext cx="6624736" cy="5486400"/>
          </a:xfrm>
        </p:spPr>
        <p:txBody>
          <a:bodyPr/>
          <a:lstStyle/>
          <a:p>
            <a:pPr lvl="0"/>
            <a:r>
              <a:rPr lang="ru-RU" sz="2400" dirty="0" smtClean="0"/>
              <a:t>Возьмите лист бумаги и нарисуйте «</a:t>
            </a:r>
            <a:r>
              <a:rPr lang="en-US" sz="2400" dirty="0" smtClean="0"/>
              <a:t>X</a:t>
            </a:r>
            <a:r>
              <a:rPr lang="ru-RU" sz="2400" dirty="0" smtClean="0"/>
              <a:t>»</a:t>
            </a:r>
            <a:r>
              <a:rPr lang="ru-RU" sz="2400" b="1" dirty="0" smtClean="0"/>
              <a:t> </a:t>
            </a:r>
            <a:r>
              <a:rPr lang="ru-RU" sz="2400" dirty="0" smtClean="0"/>
              <a:t>или слова, «обман», «непослушание», «ссора», «драка» и т.п. Отложите лист в сторону.</a:t>
            </a:r>
          </a:p>
          <a:p>
            <a:pPr lvl="0"/>
            <a:r>
              <a:rPr lang="ru-RU" sz="2400" dirty="0" smtClean="0"/>
              <a:t>Возьмите чистый лист и скажите, что Бог хочет очистить наши сердца и сделать нас чистыми, как этот лист бумаги.  </a:t>
            </a:r>
          </a:p>
          <a:p>
            <a:pPr lvl="0"/>
            <a:r>
              <a:rPr lang="ru-RU" sz="2400" dirty="0" smtClean="0"/>
              <a:t>Затем возьмите лист бумаги, на котором написаны слова или «</a:t>
            </a:r>
            <a:r>
              <a:rPr lang="en-US" sz="2400" dirty="0" smtClean="0"/>
              <a:t>X</a:t>
            </a:r>
            <a:r>
              <a:rPr lang="ru-RU" sz="2400" dirty="0" smtClean="0"/>
              <a:t>». Укажите на слова: «Когда мы совершаем плохие поступки: обманываем, ссоримся, деремся, то мы становятся нечистыми».</a:t>
            </a:r>
          </a:p>
          <a:p>
            <a:pPr lvl="0"/>
            <a:r>
              <a:rPr lang="ru-RU" sz="2400" dirty="0" smtClean="0"/>
              <a:t>Затем сомните лист бумаги с записанными словами и бросьте в мусорную корзину.</a:t>
            </a:r>
          </a:p>
          <a:p>
            <a:pPr lvl="0"/>
            <a:r>
              <a:rPr lang="ru-RU" sz="2400" dirty="0" smtClean="0"/>
              <a:t>Возьмите чистый лист бумаги и скажите: «Бог хочет дать мне чистое, как белый лист бумаги, сердце».</a:t>
            </a:r>
          </a:p>
          <a:p>
            <a:endParaRPr lang="en-US" dirty="0"/>
          </a:p>
        </p:txBody>
      </p:sp>
      <p:pic>
        <p:nvPicPr>
          <p:cNvPr id="6" name="Picture 2" descr="C:\Users\mugandat\AppData\Local\Microsoft\Windows\Temporary Internet Files\Content.IE5\084ACE84\MC900123499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368361">
            <a:off x="90369" y="4195223"/>
            <a:ext cx="2456098" cy="1993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400" y="381000"/>
            <a:ext cx="2456940" cy="2276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996020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549" y="0"/>
            <a:ext cx="2674792" cy="682933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819400" y="-243408"/>
            <a:ext cx="6324600" cy="1143000"/>
          </a:xfrm>
        </p:spPr>
        <p:txBody>
          <a:bodyPr/>
          <a:lstStyle/>
          <a:p>
            <a:r>
              <a:rPr lang="en-US" sz="4000" b="1" dirty="0" smtClean="0">
                <a:solidFill>
                  <a:srgbClr val="FF0000"/>
                </a:solidFill>
                <a:latin typeface="Arial Rounded MT Bold"/>
                <a:cs typeface="Arial Rounded MT Bold"/>
              </a:rPr>
              <a:t>		</a:t>
            </a:r>
            <a:r>
              <a:rPr lang="ru-RU" sz="4000" b="1" dirty="0" smtClean="0">
                <a:solidFill>
                  <a:srgbClr val="FF0000"/>
                </a:solidFill>
                <a:latin typeface="Arial Rounded MT Bold"/>
                <a:cs typeface="Arial Rounded MT Bold"/>
              </a:rPr>
              <a:t>5. Книги</a:t>
            </a:r>
            <a:endParaRPr lang="en-US" sz="4000" b="1" dirty="0">
              <a:solidFill>
                <a:srgbClr val="FF0000"/>
              </a:solidFill>
              <a:latin typeface="Arial Rounded MT Bold"/>
              <a:cs typeface="Arial Rounded MT Bold"/>
            </a:endParaRPr>
          </a:p>
        </p:txBody>
      </p:sp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2699792" y="908720"/>
            <a:ext cx="6248400" cy="5486400"/>
          </a:xfrm>
        </p:spPr>
        <p:txBody>
          <a:bodyPr/>
          <a:lstStyle/>
          <a:p>
            <a:pPr lvl="0"/>
            <a:r>
              <a:rPr lang="ru-RU" sz="2400" dirty="0" smtClean="0"/>
              <a:t>Сложите стопкой несколько книг: </a:t>
            </a:r>
          </a:p>
          <a:p>
            <a:pPr lvl="0">
              <a:buNone/>
            </a:pPr>
            <a:r>
              <a:rPr lang="ru-RU" sz="2400" dirty="0" smtClean="0"/>
              <a:t>    «Эти книги покажутся очень тяжёлыми, если носить их целый день».</a:t>
            </a:r>
          </a:p>
          <a:p>
            <a:pPr lvl="0"/>
            <a:r>
              <a:rPr lang="ru-RU" sz="2400" dirty="0" smtClean="0"/>
              <a:t>«Так и наша жизнь может стать тяжёлой. Почему? Чем чаще мы обманываем, ленимся, дерёмся, тем тяжелее становится наша жизнь». </a:t>
            </a:r>
          </a:p>
          <a:p>
            <a:pPr lvl="0"/>
            <a:r>
              <a:rPr lang="ru-RU" sz="2400" dirty="0" smtClean="0"/>
              <a:t>«Знаете ли вы, Кто может облегчить нашу жизнь? (Откладывая по одной книге, скажите) Иисус обещал помочь нам больше не обманывать, не драться, не лениться. Если вы пригласите Его в своё сердце, Он сделает вашу жизнь счастливой, радостной и лёгкой!»</a:t>
            </a:r>
            <a:endParaRPr lang="ru-RU" sz="24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66" y="228600"/>
            <a:ext cx="2518787" cy="258993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600" y="4419600"/>
            <a:ext cx="2209800" cy="2249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98442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"/>
            <a:ext cx="2674792" cy="685799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819400" y="-235141"/>
            <a:ext cx="6324600" cy="1143000"/>
          </a:xfrm>
        </p:spPr>
        <p:txBody>
          <a:bodyPr/>
          <a:lstStyle/>
          <a:p>
            <a:r>
              <a:rPr lang="en-US" sz="4800" b="1" dirty="0" smtClean="0">
                <a:solidFill>
                  <a:srgbClr val="FF0000"/>
                </a:solidFill>
                <a:latin typeface="Arial Black"/>
                <a:cs typeface="Arial Black"/>
              </a:rPr>
              <a:t>	   </a:t>
            </a:r>
            <a:r>
              <a:rPr lang="ru-RU" sz="4000" b="1" dirty="0" smtClean="0">
                <a:solidFill>
                  <a:srgbClr val="FF0000"/>
                </a:solidFill>
                <a:latin typeface="Arial Black"/>
                <a:cs typeface="Arial Black"/>
              </a:rPr>
              <a:t>6. Карандаши</a:t>
            </a:r>
            <a:endParaRPr lang="en-US" sz="4000" b="1" dirty="0">
              <a:solidFill>
                <a:srgbClr val="FF0000"/>
              </a:solidFill>
              <a:latin typeface="Arial Black"/>
              <a:cs typeface="Arial Black"/>
            </a:endParaRPr>
          </a:p>
        </p:txBody>
      </p:sp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2667000" y="685800"/>
            <a:ext cx="6324600" cy="5486400"/>
          </a:xfrm>
        </p:spPr>
        <p:txBody>
          <a:bodyPr/>
          <a:lstStyle/>
          <a:p>
            <a:pPr lvl="0"/>
            <a:r>
              <a:rPr lang="ru-RU" sz="2400" dirty="0" smtClean="0"/>
              <a:t>Возьмите </a:t>
            </a:r>
            <a:r>
              <a:rPr lang="ru-RU" sz="2400" dirty="0" err="1" smtClean="0"/>
              <a:t>незаточенные</a:t>
            </a:r>
            <a:r>
              <a:rPr lang="ru-RU" sz="2400" dirty="0" smtClean="0"/>
              <a:t> карандаши и покажите детям: «Можем ли мы нарисовать красивую картину этими карандашами?»</a:t>
            </a:r>
          </a:p>
          <a:p>
            <a:pPr lvl="0"/>
            <a:r>
              <a:rPr lang="ru-RU" sz="2400" dirty="0" smtClean="0"/>
              <a:t>Затем спросите: «Что мы должны сначала сделать?» Дети ответят: «Заточить карандаши». </a:t>
            </a:r>
          </a:p>
          <a:p>
            <a:pPr lvl="0"/>
            <a:r>
              <a:rPr lang="ru-RU" sz="2400" dirty="0" smtClean="0"/>
              <a:t>Скажите: «Знаете ли вы, что когда мы живём без Иисуса, мы похожи на эти </a:t>
            </a:r>
            <a:r>
              <a:rPr lang="ru-RU" sz="2400" dirty="0" err="1" smtClean="0"/>
              <a:t>незаточенные</a:t>
            </a:r>
            <a:r>
              <a:rPr lang="ru-RU" sz="2400" dirty="0" smtClean="0"/>
              <a:t> карандаши и наша жизнь остаётся серой и некрасивой, потому что Он не может разукрасить вашу жизнь </a:t>
            </a:r>
            <a:r>
              <a:rPr lang="ru-RU" sz="2400" dirty="0" err="1" smtClean="0"/>
              <a:t>незаточенными</a:t>
            </a:r>
            <a:r>
              <a:rPr lang="ru-RU" sz="2400" dirty="0" smtClean="0"/>
              <a:t> карандашами».  </a:t>
            </a:r>
          </a:p>
          <a:p>
            <a:pPr lvl="0"/>
            <a:r>
              <a:rPr lang="ru-RU" sz="2400" dirty="0" smtClean="0"/>
              <a:t>Кто хочет, чтобы Бог нарисовал красивую картину нашей жизни «заточенными карандашами»? </a:t>
            </a:r>
          </a:p>
          <a:p>
            <a:endParaRPr lang="en-US" sz="2800" dirty="0">
              <a:solidFill>
                <a:srgbClr val="00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/>
          <a:srcRect l="1476" r="1297" b="40751"/>
          <a:stretch/>
        </p:blipFill>
        <p:spPr>
          <a:xfrm>
            <a:off x="0" y="1"/>
            <a:ext cx="2699792" cy="172691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240" y="3356992"/>
            <a:ext cx="2569543" cy="3176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98442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xmlns="" val="3616890964"/>
              </p:ext>
            </p:extLst>
          </p:nvPr>
        </p:nvGraphicFramePr>
        <p:xfrm>
          <a:off x="2797629" y="76200"/>
          <a:ext cx="6324600" cy="61343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6" name="Picture 2" descr="C:\Users\mugandat\AppData\Local\Microsoft\Windows\Temporary Internet Files\Content.IE5\HP4R26OE\MP900448739[1]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001675">
            <a:off x="6110324" y="4945195"/>
            <a:ext cx="3323238" cy="2215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Graphic spid="2" grpId="1">
        <p:bldAsOne/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699792" y="1988840"/>
            <a:ext cx="6248400" cy="4525963"/>
          </a:xfrm>
        </p:spPr>
        <p:txBody>
          <a:bodyPr/>
          <a:lstStyle/>
          <a:p>
            <a:pPr lvl="0"/>
            <a:r>
              <a:rPr lang="ru-RU" sz="2400" dirty="0" smtClean="0"/>
              <a:t>Сделайте значки с надписью «Спроси меня о самом важном» из картона, с обратной стороны прикрепите булавку.</a:t>
            </a:r>
          </a:p>
          <a:p>
            <a:pPr lvl="0"/>
            <a:r>
              <a:rPr lang="ru-RU" sz="2400" dirty="0" smtClean="0"/>
              <a:t>Ребёнок прикрепляет значок и стучит в дверь.</a:t>
            </a:r>
          </a:p>
          <a:p>
            <a:pPr lvl="0"/>
            <a:r>
              <a:rPr lang="ru-RU" sz="2400" dirty="0" smtClean="0"/>
              <a:t>Когда ему открывают, ребёнок, здороваясь, указывает на значок, и спрашивает: «Вы знаете, что для человека самое важное?» </a:t>
            </a:r>
          </a:p>
          <a:p>
            <a:pPr lvl="0"/>
            <a:r>
              <a:rPr lang="ru-RU" sz="2400" dirty="0" smtClean="0"/>
              <a:t>После ответа, ребёнок начинает рассказывать об Иисусе и дарит книгу о Христе.</a:t>
            </a:r>
            <a:r>
              <a:rPr lang="ru-RU" b="1" dirty="0" smtClean="0"/>
              <a:t> </a:t>
            </a:r>
            <a:endParaRPr lang="ru-RU" dirty="0"/>
          </a:p>
        </p:txBody>
      </p:sp>
      <p:sp>
        <p:nvSpPr>
          <p:cNvPr id="5" name="Oval 4"/>
          <p:cNvSpPr/>
          <p:nvPr/>
        </p:nvSpPr>
        <p:spPr>
          <a:xfrm rot="20855662">
            <a:off x="207348" y="1868386"/>
            <a:ext cx="2479121" cy="2288000"/>
          </a:xfrm>
          <a:prstGeom prst="ellipse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tabLst>
                <a:tab pos="342900" algn="l"/>
              </a:tabLst>
            </a:pPr>
            <a:r>
              <a:rPr lang="ru-RU" sz="2800" b="1" dirty="0" smtClean="0">
                <a:solidFill>
                  <a:srgbClr val="FFFFFF"/>
                </a:solidFill>
                <a:latin typeface="Cambria"/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sz="2800" b="1" dirty="0" smtClean="0">
                <a:solidFill>
                  <a:srgbClr val="FFFF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Спроси  меня </a:t>
            </a:r>
          </a:p>
          <a:p>
            <a:pPr lvl="0" algn="ctr">
              <a:tabLst>
                <a:tab pos="342900" algn="l"/>
              </a:tabLst>
            </a:pPr>
            <a:r>
              <a:rPr lang="ru-RU" sz="2800" b="1" dirty="0" smtClean="0">
                <a:solidFill>
                  <a:srgbClr val="FFFF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 самом важном</a:t>
            </a:r>
            <a:r>
              <a:rPr lang="ru-RU" sz="2800" b="1" dirty="0" smtClean="0">
                <a:solidFill>
                  <a:srgbClr val="FFFFFF"/>
                </a:solidFill>
                <a:latin typeface="Cambria"/>
                <a:ea typeface="Times New Roman" pitchFamily="18" charset="0"/>
                <a:cs typeface="Times New Roman" pitchFamily="18" charset="0"/>
              </a:rPr>
              <a:t>»</a:t>
            </a:r>
            <a:r>
              <a:rPr lang="ru-RU" sz="2800" dirty="0" smtClean="0">
                <a:solidFill>
                  <a:srgbClr val="FFFF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2800" dirty="0" smtClean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3203848" y="47236"/>
            <a:ext cx="525658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342900" algn="l"/>
              </a:tabLst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7. Значки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342900" algn="l"/>
              </a:tabLst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Спроси  меня о самом важном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4588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http://sokrsokr.net/wp-content/uploads/udivitelnyie-otkryitiy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3212976"/>
            <a:ext cx="4176464" cy="3341171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19400" y="152400"/>
            <a:ext cx="6324600" cy="1143000"/>
          </a:xfrm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4000" b="1" spc="150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10. </a:t>
            </a:r>
            <a:r>
              <a:rPr lang="ru-RU" sz="4000" b="1" spc="150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Брошюры о </a:t>
            </a:r>
            <a:r>
              <a:rPr lang="ru-RU" sz="4000" b="1" spc="150" dirty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Благой </a:t>
            </a:r>
            <a:r>
              <a:rPr lang="ru-RU" sz="4000" b="1" spc="150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Вести</a:t>
            </a:r>
            <a:endParaRPr lang="en-US" sz="4000" b="1" spc="150" dirty="0">
              <a:ln w="11430"/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3768" y="1700808"/>
            <a:ext cx="6324600" cy="1540768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Дети могут предложить своим друзьями и одноклассниками миссионерские брошюры.</a:t>
            </a:r>
          </a:p>
          <a:p>
            <a:pPr algn="ctr"/>
            <a:endParaRPr lang="en-US" sz="3600" dirty="0" smtClean="0"/>
          </a:p>
          <a:p>
            <a:pPr algn="ctr"/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3036402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timofei.com/images/c4889c1022b4db6c9a5e512b7b33329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895152">
            <a:off x="6702487" y="1166998"/>
            <a:ext cx="2952328" cy="2952328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0" y="-29862"/>
            <a:ext cx="9176618" cy="1447800"/>
          </a:xfrm>
          <a:prstGeom prst="rect">
            <a:avLst/>
          </a:prstGeom>
          <a:solidFill>
            <a:srgbClr val="660066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8656" y="152400"/>
            <a:ext cx="9265422" cy="181588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AC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</a:t>
            </a:r>
            <a:r>
              <a:rPr lang="en-US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AC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AC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AC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акладки с библейскими стихами</a:t>
            </a:r>
          </a:p>
          <a:p>
            <a:pPr lvl="0" algn="ctr"/>
            <a:r>
              <a:rPr lang="ru-RU" sz="3600" b="1" dirty="0" smtClean="0">
                <a:solidFill>
                  <a:schemeClr val="bg1"/>
                </a:solidFill>
              </a:rPr>
              <a:t> 12. </a:t>
            </a:r>
            <a:r>
              <a:rPr lang="ru-RU" sz="3600" b="1" dirty="0" err="1" smtClean="0">
                <a:solidFill>
                  <a:schemeClr val="bg1"/>
                </a:solidFill>
              </a:rPr>
              <a:t>Постеры</a:t>
            </a:r>
            <a:r>
              <a:rPr lang="ru-RU" sz="3600" b="1" dirty="0" smtClean="0">
                <a:solidFill>
                  <a:schemeClr val="bg1"/>
                </a:solidFill>
              </a:rPr>
              <a:t> с библейскими сюжетами </a:t>
            </a:r>
            <a:endParaRPr lang="ru-RU" sz="3600" dirty="0" smtClean="0">
              <a:solidFill>
                <a:schemeClr val="bg1"/>
              </a:solidFill>
            </a:endParaRPr>
          </a:p>
          <a:p>
            <a:pPr algn="ctr"/>
            <a:endParaRPr lang="en-US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ACD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2292" name="Picture 4" descr="http://vcennosti.ru/images/detailed/14/POS_28_en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318305">
            <a:off x="6043415" y="1468034"/>
            <a:ext cx="1631990" cy="2851657"/>
          </a:xfrm>
          <a:prstGeom prst="rect">
            <a:avLst/>
          </a:prstGeom>
          <a:noFill/>
        </p:spPr>
      </p:pic>
      <p:pic>
        <p:nvPicPr>
          <p:cNvPr id="12294" name="Picture 6" descr="http://www.playcast.ru/uploads/2009/02/02/82419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23728" y="2564904"/>
            <a:ext cx="3894493" cy="2992786"/>
          </a:xfrm>
          <a:prstGeom prst="rect">
            <a:avLst/>
          </a:prstGeom>
          <a:noFill/>
        </p:spPr>
      </p:pic>
      <p:pic>
        <p:nvPicPr>
          <p:cNvPr id="12296" name="Picture 8" descr="http://www.metod-kopilka.ru/images/doc/55/59183/img1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20072" y="4149080"/>
            <a:ext cx="3456384" cy="25922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8749301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066723821"/>
              </p:ext>
            </p:extLst>
          </p:nvPr>
        </p:nvGraphicFramePr>
        <p:xfrm>
          <a:off x="2745055" y="152400"/>
          <a:ext cx="6324600" cy="6324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83587">
            <a:off x="5926670" y="4213255"/>
            <a:ext cx="2955506" cy="2299746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 rot="20852918">
            <a:off x="619581" y="4587581"/>
            <a:ext cx="4948194" cy="1950081"/>
          </a:xfrm>
          <a:prstGeom prst="ellipse">
            <a:avLst/>
          </a:prstGeom>
          <a:ln w="38100" cmpd="sng">
            <a:solidFill>
              <a:schemeClr val="tx1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halkboard"/>
                <a:cs typeface="Chalkboard"/>
              </a:rPr>
              <a:t>Победа – это работа Святого Духа</a:t>
            </a:r>
            <a:r>
              <a:rPr lang="en-US" sz="32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halkboard"/>
                <a:cs typeface="Chalkboard"/>
              </a:rPr>
              <a:t>!</a:t>
            </a:r>
            <a:endParaRPr lang="en-US" sz="3200" b="1" dirty="0">
              <a:latin typeface="Chalkboard"/>
              <a:cs typeface="Chalkboard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38558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346705808"/>
              </p:ext>
            </p:extLst>
          </p:nvPr>
        </p:nvGraphicFramePr>
        <p:xfrm>
          <a:off x="2667000" y="32657"/>
          <a:ext cx="6324600" cy="5867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86400" y="5333999"/>
            <a:ext cx="3124200" cy="1768415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24058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" y="1905000"/>
            <a:ext cx="8686800" cy="495300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304800"/>
            <a:ext cx="6019800" cy="1143000"/>
          </a:xfrm>
        </p:spPr>
        <p:txBody>
          <a:bodyPr/>
          <a:lstStyle/>
          <a:p>
            <a:r>
              <a:rPr lang="ru-RU" sz="4000" b="1" dirty="0" smtClean="0"/>
              <a:t>Советы учителям и родителям</a:t>
            </a:r>
            <a:r>
              <a:rPr lang="en-US" sz="4000" b="1" dirty="0" smtClean="0"/>
              <a:t>,166,167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916832"/>
            <a:ext cx="8610600" cy="5112568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ru-RU" b="1" dirty="0" smtClean="0"/>
              <a:t>«В заключительные дни земной истории многие из детей и молодёжи будут свидетельствовать об истине просто, но в Духе и силе. </a:t>
            </a:r>
            <a:r>
              <a:rPr lang="ru-RU" b="1" dirty="0" smtClean="0"/>
              <a:t>Их </a:t>
            </a:r>
            <a:r>
              <a:rPr lang="ru-RU" b="1" dirty="0" smtClean="0"/>
              <a:t>сердца смягчены библейской истиной, которую они усердно изучали с молитвой. Многие дети будут наделены Духом Божьим и будут возвещать истину миру. Эту работу дети будут выполнять более успешно, чем взрослые члены церкви».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ru-RU" sz="2800" b="1" i="1" dirty="0" smtClean="0"/>
              <a:t>(</a:t>
            </a:r>
            <a:r>
              <a:rPr lang="en-US" sz="2800" b="1" i="1" dirty="0" err="1" smtClean="0"/>
              <a:t>Советы</a:t>
            </a:r>
            <a:r>
              <a:rPr lang="en-US" sz="2800" b="1" i="1" dirty="0" smtClean="0"/>
              <a:t> </a:t>
            </a:r>
            <a:r>
              <a:rPr lang="en-US" sz="2800" b="1" i="1" dirty="0" err="1" smtClean="0"/>
              <a:t>учителям</a:t>
            </a:r>
            <a:r>
              <a:rPr lang="en-US" sz="2800" b="1" i="1" dirty="0" smtClean="0"/>
              <a:t> и </a:t>
            </a:r>
            <a:r>
              <a:rPr lang="en-US" sz="2800" b="1" i="1" dirty="0" err="1" smtClean="0"/>
              <a:t>родителям</a:t>
            </a:r>
            <a:r>
              <a:rPr lang="ru-RU" sz="2800" b="1" i="1" dirty="0" smtClean="0"/>
              <a:t>. </a:t>
            </a:r>
            <a:r>
              <a:rPr lang="en-US" sz="2800" b="1" i="1" dirty="0" smtClean="0"/>
              <a:t>166,167</a:t>
            </a:r>
            <a:r>
              <a:rPr lang="ru-RU" sz="2800" b="1" i="1" dirty="0" smtClean="0"/>
              <a:t>)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ru-RU" b="1" dirty="0" smtClean="0"/>
              <a:t> </a:t>
            </a:r>
            <a:endParaRPr lang="en-US" b="1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60943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545651867"/>
              </p:ext>
            </p:extLst>
          </p:nvPr>
        </p:nvGraphicFramePr>
        <p:xfrm>
          <a:off x="2819400" y="228600"/>
          <a:ext cx="6324600" cy="6019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6" name="Picture 2" descr="C:\Users\mugandat\AppData\Local\Microsoft\Windows\Temporary Internet Files\Content.IE5\HP4R26OE\MP900433140[1]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37952">
            <a:off x="6685249" y="5489588"/>
            <a:ext cx="1600879" cy="1370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07012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Graphic spid="6" grpId="1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884377715"/>
              </p:ext>
            </p:extLst>
          </p:nvPr>
        </p:nvGraphicFramePr>
        <p:xfrm>
          <a:off x="2600223" y="304800"/>
          <a:ext cx="6400800" cy="6248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84368" y="971728"/>
            <a:ext cx="1259632" cy="2097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2683445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4" grpId="1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735377741"/>
              </p:ext>
            </p:extLst>
          </p:nvPr>
        </p:nvGraphicFramePr>
        <p:xfrm>
          <a:off x="2483768" y="304800"/>
          <a:ext cx="6507832" cy="5791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318578">
            <a:off x="6632266" y="4927791"/>
            <a:ext cx="2134356" cy="1818155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962850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Graphic spid="8" grpId="1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353550735"/>
              </p:ext>
            </p:extLst>
          </p:nvPr>
        </p:nvGraphicFramePr>
        <p:xfrm>
          <a:off x="2743200" y="328815"/>
          <a:ext cx="6248400" cy="6324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ackgroundRemoval t="0" b="100000" l="0" r="100000">
                        <a14:foregroundMark x1="49270" y1="29667" x2="49270" y2="29667"/>
                        <a14:foregroundMark x1="58759" y1="28333" x2="58759" y2="28333"/>
                        <a14:foregroundMark x1="58759" y1="19333" x2="58759" y2="19333"/>
                        <a14:foregroundMark x1="55474" y1="13000" x2="55474" y2="13000"/>
                        <a14:foregroundMark x1="55839" y1="36333" x2="55839" y2="36333"/>
                        <a14:foregroundMark x1="47445" y1="37667" x2="47445" y2="37667"/>
                        <a14:foregroundMark x1="41241" y1="41000" x2="41241" y2="41000"/>
                        <a14:foregroundMark x1="45985" y1="47000" x2="45985" y2="47000"/>
                        <a14:foregroundMark x1="52190" y1="57333" x2="52190" y2="57333"/>
                        <a14:foregroundMark x1="53650" y1="54000" x2="53650" y2="54000"/>
                        <a14:foregroundMark x1="56569" y1="70667" x2="56569" y2="70667"/>
                        <a14:foregroundMark x1="48905" y1="77667" x2="48905" y2="77667"/>
                        <a14:foregroundMark x1="47080" y1="70000" x2="47080" y2="70000"/>
                        <a14:foregroundMark x1="54015" y1="76000" x2="54015" y2="76000"/>
                        <a14:foregroundMark x1="58759" y1="79333" x2="58759" y2="79333"/>
                        <a14:foregroundMark x1="61679" y1="67667" x2="61679" y2="67667"/>
                        <a14:foregroundMark x1="59124" y1="51333" x2="59124" y2="51333"/>
                        <a14:foregroundMark x1="59854" y1="43000" x2="59854" y2="43000"/>
                        <a14:foregroundMark x1="60219" y1="40667" x2="60219" y2="40667"/>
                        <a14:foregroundMark x1="68613" y1="34667" x2="68613" y2="34667"/>
                        <a14:foregroundMark x1="69708" y1="45667" x2="69708" y2="45667"/>
                        <a14:foregroundMark x1="66058" y1="34000" x2="66058" y2="34000"/>
                        <a14:foregroundMark x1="58759" y1="20667" x2="58759" y2="20667"/>
                        <a14:foregroundMark x1="77007" y1="77667" x2="77007" y2="77667"/>
                        <a14:foregroundMark x1="57664" y1="67000" x2="57664" y2="67000"/>
                        <a14:foregroundMark x1="75547" y1="65333" x2="75547" y2="65333"/>
                        <a14:foregroundMark x1="93066" y1="75667" x2="93066" y2="75667"/>
                        <a14:foregroundMark x1="62409" y1="63333" x2="62409" y2="63333"/>
                        <a14:foregroundMark x1="86861" y1="86333" x2="86861" y2="86333"/>
                        <a14:foregroundMark x1="89781" y1="58333" x2="89781" y2="58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321400">
            <a:off x="7715598" y="4810937"/>
            <a:ext cx="1954004" cy="21394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171042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987512871"/>
              </p:ext>
            </p:extLst>
          </p:nvPr>
        </p:nvGraphicFramePr>
        <p:xfrm>
          <a:off x="2699792" y="152400"/>
          <a:ext cx="6291808" cy="6553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487379">
            <a:off x="7354800" y="4990217"/>
            <a:ext cx="1910681" cy="1929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955939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holding-child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219" b="14219"/>
          <a:stretch>
            <a:fillRect/>
          </a:stretch>
        </p:blipFill>
        <p:spPr>
          <a:xfrm>
            <a:off x="0" y="0"/>
            <a:ext cx="9157470" cy="6858000"/>
          </a:xfrm>
        </p:spPr>
      </p:pic>
      <p:sp>
        <p:nvSpPr>
          <p:cNvPr id="7" name="Rectangle 6"/>
          <p:cNvSpPr/>
          <p:nvPr/>
        </p:nvSpPr>
        <p:spPr>
          <a:xfrm>
            <a:off x="838200" y="2590800"/>
            <a:ext cx="7239000" cy="261610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Правила свидетельства</a:t>
            </a:r>
            <a:endParaRPr lang="en-US" sz="6000" b="1" dirty="0" smtClean="0">
              <a:ln w="12700">
                <a:solidFill>
                  <a:schemeClr val="bg2">
                    <a:lumMod val="20000"/>
                    <a:lumOff val="80000"/>
                  </a:schemeClr>
                </a:solidFill>
                <a:prstDash val="solid"/>
              </a:ln>
              <a:solidFill>
                <a:srgbClr val="0000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en-US" sz="4400" b="1" dirty="0" smtClean="0">
                <a:ln w="12700">
                  <a:solidFill>
                    <a:schemeClr val="bg2">
                      <a:lumMod val="20000"/>
                      <a:lumOff val="8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381568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445813823"/>
              </p:ext>
            </p:extLst>
          </p:nvPr>
        </p:nvGraphicFramePr>
        <p:xfrm>
          <a:off x="2438400" y="100012"/>
          <a:ext cx="6553200" cy="58492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ECD6B2"/>
              </a:clrFrom>
              <a:clrTo>
                <a:srgbClr val="ECD6B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390490">
            <a:off x="5973808" y="4956939"/>
            <a:ext cx="2874692" cy="2041032"/>
          </a:xfrm>
          <a:prstGeom prst="round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198496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theme/theme1.xml><?xml version="1.0" encoding="utf-8"?>
<a:theme xmlns:a="http://schemas.openxmlformats.org/drawingml/2006/main" name="6) Teach Your Children To Witness">
  <a:themeElements>
    <a:clrScheme name="Office Theme 1">
      <a:dk1>
        <a:srgbClr val="000000"/>
      </a:dk1>
      <a:lt1>
        <a:srgbClr val="FFFACD"/>
      </a:lt1>
      <a:dk2>
        <a:srgbClr val="000000"/>
      </a:dk2>
      <a:lt2>
        <a:srgbClr val="8A8A8A"/>
      </a:lt2>
      <a:accent1>
        <a:srgbClr val="FFF797"/>
      </a:accent1>
      <a:accent2>
        <a:srgbClr val="FFE914"/>
      </a:accent2>
      <a:accent3>
        <a:srgbClr val="FFFCE3"/>
      </a:accent3>
      <a:accent4>
        <a:srgbClr val="000000"/>
      </a:accent4>
      <a:accent5>
        <a:srgbClr val="FFFAC9"/>
      </a:accent5>
      <a:accent6>
        <a:srgbClr val="E7D311"/>
      </a:accent6>
      <a:hlink>
        <a:srgbClr val="C3B20E"/>
      </a:hlink>
      <a:folHlink>
        <a:srgbClr val="6B6529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ACD"/>
        </a:lt1>
        <a:dk2>
          <a:srgbClr val="000000"/>
        </a:dk2>
        <a:lt2>
          <a:srgbClr val="8A8A8A"/>
        </a:lt2>
        <a:accent1>
          <a:srgbClr val="FFF797"/>
        </a:accent1>
        <a:accent2>
          <a:srgbClr val="FFE914"/>
        </a:accent2>
        <a:accent3>
          <a:srgbClr val="FFFCE3"/>
        </a:accent3>
        <a:accent4>
          <a:srgbClr val="000000"/>
        </a:accent4>
        <a:accent5>
          <a:srgbClr val="FFFAC9"/>
        </a:accent5>
        <a:accent6>
          <a:srgbClr val="E7D311"/>
        </a:accent6>
        <a:hlink>
          <a:srgbClr val="C3B20E"/>
        </a:hlink>
        <a:folHlink>
          <a:srgbClr val="6B652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ACD"/>
        </a:lt1>
        <a:dk2>
          <a:srgbClr val="000000"/>
        </a:dk2>
        <a:lt2>
          <a:srgbClr val="8A8A8A"/>
        </a:lt2>
        <a:accent1>
          <a:srgbClr val="E6FF01"/>
        </a:accent1>
        <a:accent2>
          <a:srgbClr val="FFE601"/>
        </a:accent2>
        <a:accent3>
          <a:srgbClr val="FFFCE3"/>
        </a:accent3>
        <a:accent4>
          <a:srgbClr val="000000"/>
        </a:accent4>
        <a:accent5>
          <a:srgbClr val="F0FFAA"/>
        </a:accent5>
        <a:accent6>
          <a:srgbClr val="E7D001"/>
        </a:accent6>
        <a:hlink>
          <a:srgbClr val="FF8D1B"/>
        </a:hlink>
        <a:folHlink>
          <a:srgbClr val="B55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ACD"/>
        </a:lt1>
        <a:dk2>
          <a:srgbClr val="000000"/>
        </a:dk2>
        <a:lt2>
          <a:srgbClr val="8A8A8A"/>
        </a:lt2>
        <a:accent1>
          <a:srgbClr val="FFF067"/>
        </a:accent1>
        <a:accent2>
          <a:srgbClr val="4BA9F4"/>
        </a:accent2>
        <a:accent3>
          <a:srgbClr val="FFFCE3"/>
        </a:accent3>
        <a:accent4>
          <a:srgbClr val="000000"/>
        </a:accent4>
        <a:accent5>
          <a:srgbClr val="FFF6B8"/>
        </a:accent5>
        <a:accent6>
          <a:srgbClr val="4399DD"/>
        </a:accent6>
        <a:hlink>
          <a:srgbClr val="9F13BB"/>
        </a:hlink>
        <a:folHlink>
          <a:srgbClr val="681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ACD"/>
        </a:lt1>
        <a:dk2>
          <a:srgbClr val="000000"/>
        </a:dk2>
        <a:lt2>
          <a:srgbClr val="8A8A8A"/>
        </a:lt2>
        <a:accent1>
          <a:srgbClr val="67FFDB"/>
        </a:accent1>
        <a:accent2>
          <a:srgbClr val="FFF067"/>
        </a:accent2>
        <a:accent3>
          <a:srgbClr val="FFFCE3"/>
        </a:accent3>
        <a:accent4>
          <a:srgbClr val="000000"/>
        </a:accent4>
        <a:accent5>
          <a:srgbClr val="B8FFEA"/>
        </a:accent5>
        <a:accent6>
          <a:srgbClr val="E7D95D"/>
        </a:accent6>
        <a:hlink>
          <a:srgbClr val="FF6533"/>
        </a:hlink>
        <a:folHlink>
          <a:srgbClr val="7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A8A8A"/>
        </a:lt2>
        <a:accent1>
          <a:srgbClr val="FFF797"/>
        </a:accent1>
        <a:accent2>
          <a:srgbClr val="FFE914"/>
        </a:accent2>
        <a:accent3>
          <a:srgbClr val="FFFFFF"/>
        </a:accent3>
        <a:accent4>
          <a:srgbClr val="000000"/>
        </a:accent4>
        <a:accent5>
          <a:srgbClr val="FFFAC9"/>
        </a:accent5>
        <a:accent6>
          <a:srgbClr val="E7D311"/>
        </a:accent6>
        <a:hlink>
          <a:srgbClr val="C3B20E"/>
        </a:hlink>
        <a:folHlink>
          <a:srgbClr val="6B652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A8A8A"/>
        </a:lt2>
        <a:accent1>
          <a:srgbClr val="E6FF01"/>
        </a:accent1>
        <a:accent2>
          <a:srgbClr val="FFE601"/>
        </a:accent2>
        <a:accent3>
          <a:srgbClr val="FFFFFF"/>
        </a:accent3>
        <a:accent4>
          <a:srgbClr val="000000"/>
        </a:accent4>
        <a:accent5>
          <a:srgbClr val="F0FFAA"/>
        </a:accent5>
        <a:accent6>
          <a:srgbClr val="E7D001"/>
        </a:accent6>
        <a:hlink>
          <a:srgbClr val="FF8D1B"/>
        </a:hlink>
        <a:folHlink>
          <a:srgbClr val="B55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A8A8A"/>
        </a:lt2>
        <a:accent1>
          <a:srgbClr val="FFF067"/>
        </a:accent1>
        <a:accent2>
          <a:srgbClr val="4BA9F4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4399DD"/>
        </a:accent6>
        <a:hlink>
          <a:srgbClr val="9F13BB"/>
        </a:hlink>
        <a:folHlink>
          <a:srgbClr val="681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0000"/>
        </a:dk1>
        <a:lt1>
          <a:srgbClr val="FFFFFF"/>
        </a:lt1>
        <a:dk2>
          <a:srgbClr val="000000"/>
        </a:dk2>
        <a:lt2>
          <a:srgbClr val="8A8A8A"/>
        </a:lt2>
        <a:accent1>
          <a:srgbClr val="67FFDB"/>
        </a:accent1>
        <a:accent2>
          <a:srgbClr val="FFF067"/>
        </a:accent2>
        <a:accent3>
          <a:srgbClr val="FFFFFF"/>
        </a:accent3>
        <a:accent4>
          <a:srgbClr val="000000"/>
        </a:accent4>
        <a:accent5>
          <a:srgbClr val="B8FFEA"/>
        </a:accent5>
        <a:accent6>
          <a:srgbClr val="E7D95D"/>
        </a:accent6>
        <a:hlink>
          <a:srgbClr val="FF6533"/>
        </a:hlink>
        <a:folHlink>
          <a:srgbClr val="7933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6) Teach Your Children To Witness</Template>
  <TotalTime>454</TotalTime>
  <Words>2052</Words>
  <Application>Microsoft Office PowerPoint</Application>
  <PresentationFormat>Экран (4:3)</PresentationFormat>
  <Paragraphs>138</Paragraphs>
  <Slides>25</Slides>
  <Notes>23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6) Teach Your Children To Witness</vt:lpstr>
      <vt:lpstr>Учите  детей   свидетельствовать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2. Вовлекайте в служение свидетельства своих детей  </vt:lpstr>
      <vt:lpstr>Слайд 11</vt:lpstr>
      <vt:lpstr>Идеи для благовестия</vt:lpstr>
      <vt:lpstr>Слайд 13</vt:lpstr>
      <vt:lpstr>3. Книжки –раскладушки  (книги без слов)</vt:lpstr>
      <vt:lpstr>3.  Книги  без  слов</vt:lpstr>
      <vt:lpstr>4. Рюкзак евангелиста </vt:lpstr>
      <vt:lpstr>Слайд 17</vt:lpstr>
      <vt:lpstr>  5. Книги</vt:lpstr>
      <vt:lpstr>    6. Карандаши</vt:lpstr>
      <vt:lpstr>Слайд 20</vt:lpstr>
      <vt:lpstr>10. Брошюры о Благой Вести</vt:lpstr>
      <vt:lpstr>Слайд 22</vt:lpstr>
      <vt:lpstr>Слайд 23</vt:lpstr>
      <vt:lpstr>Слайд 24</vt:lpstr>
      <vt:lpstr>Советы учителям и родителям,166,167</vt:lpstr>
    </vt:vector>
  </TitlesOfParts>
  <Company>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Учите своих детей свидетельствовать </dc:title>
  <dc:creator>Юлия</dc:creator>
  <cp:lastModifiedBy>zkaminskaya</cp:lastModifiedBy>
  <cp:revision>13</cp:revision>
  <dcterms:created xsi:type="dcterms:W3CDTF">2014-11-19T19:18:28Z</dcterms:created>
  <dcterms:modified xsi:type="dcterms:W3CDTF">2016-05-13T12:28:31Z</dcterms:modified>
</cp:coreProperties>
</file>