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36"/>
  </p:notesMasterIdLst>
  <p:sldIdLst>
    <p:sldId id="256" r:id="rId2"/>
    <p:sldId id="302" r:id="rId3"/>
    <p:sldId id="258" r:id="rId4"/>
    <p:sldId id="303" r:id="rId5"/>
    <p:sldId id="310" r:id="rId6"/>
    <p:sldId id="311" r:id="rId7"/>
    <p:sldId id="304" r:id="rId8"/>
    <p:sldId id="257" r:id="rId9"/>
    <p:sldId id="312" r:id="rId10"/>
    <p:sldId id="313" r:id="rId11"/>
    <p:sldId id="314" r:id="rId12"/>
    <p:sldId id="315" r:id="rId13"/>
    <p:sldId id="265" r:id="rId14"/>
    <p:sldId id="316" r:id="rId15"/>
    <p:sldId id="317" r:id="rId16"/>
    <p:sldId id="306" r:id="rId17"/>
    <p:sldId id="274" r:id="rId18"/>
    <p:sldId id="275" r:id="rId19"/>
    <p:sldId id="279" r:id="rId20"/>
    <p:sldId id="280" r:id="rId21"/>
    <p:sldId id="281" r:id="rId22"/>
    <p:sldId id="283" r:id="rId23"/>
    <p:sldId id="285" r:id="rId24"/>
    <p:sldId id="286" r:id="rId25"/>
    <p:sldId id="287" r:id="rId26"/>
    <p:sldId id="289" r:id="rId27"/>
    <p:sldId id="288" r:id="rId28"/>
    <p:sldId id="291" r:id="rId29"/>
    <p:sldId id="294" r:id="rId30"/>
    <p:sldId id="295" r:id="rId31"/>
    <p:sldId id="297" r:id="rId32"/>
    <p:sldId id="318" r:id="rId33"/>
    <p:sldId id="308" r:id="rId34"/>
    <p:sldId id="309" r:id="rId3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8000"/>
    <a:srgbClr val="FF0000"/>
    <a:srgbClr val="0000FF"/>
    <a:srgbClr val="000066"/>
    <a:srgbClr val="663300"/>
    <a:srgbClr val="33CC33"/>
    <a:srgbClr val="CC0066"/>
    <a:srgbClr val="6600CC"/>
    <a:srgbClr val="D6009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256" autoAdjust="0"/>
  </p:normalViewPr>
  <p:slideViewPr>
    <p:cSldViewPr>
      <p:cViewPr>
        <p:scale>
          <a:sx n="50" d="100"/>
          <a:sy n="50" d="100"/>
        </p:scale>
        <p:origin x="-1267" y="-1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77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>
                <a:latin typeface="Times New Roman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latin typeface="Times New Roman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1">
                <a:latin typeface="Times New Roman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1"/>
            </a:lvl1pPr>
          </a:lstStyle>
          <a:p>
            <a:fld id="{85F03DDE-CE05-4128-ADC0-130B995214E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826508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itchFamily="34" charset="-128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itchFamily="34" charset="-128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sychologos.ru/articles/view/seks" TargetMode="External"/><Relationship Id="rId7" Type="http://schemas.openxmlformats.org/officeDocument/2006/relationships/hyperlink" Target="http://www.psychologos.ru/articles/view/semya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psychologos.ru/articles/view/zigmund_freyd" TargetMode="External"/><Relationship Id="rId5" Type="http://schemas.openxmlformats.org/officeDocument/2006/relationships/hyperlink" Target="http://www.psychologos.ru/articles/view/poznanie" TargetMode="External"/><Relationship Id="rId4" Type="http://schemas.openxmlformats.org/officeDocument/2006/relationships/hyperlink" Target="http://www.psychologos.ru/articles/view/schaste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92EABF17-B5E6-4CE4-8D18-2D8C32913D00}" type="slidenum">
              <a:rPr lang="en-US" sz="1200"/>
              <a:pPr eaLnBrk="1" hangingPunct="1"/>
              <a:t>1</a:t>
            </a:fld>
            <a:endParaRPr 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9634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The 3-legged stool.  Parents are not teaching; then it becomes the responsibility of the church and the school; best if all 3 entities work together.</a:t>
            </a:r>
          </a:p>
        </p:txBody>
      </p:sp>
      <p:sp>
        <p:nvSpPr>
          <p:cNvPr id="6963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CF06518B-5D1A-479E-9C68-9D7335787624}" type="slidenum">
              <a:rPr lang="en-US" sz="1200"/>
              <a:pPr eaLnBrk="1" hangingPunct="1"/>
              <a:t>31</a:t>
            </a:fld>
            <a:endParaRPr 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9634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The 3-legged stool.  Parents are not teaching; then it becomes the responsibility of the church and the school; best if all 3 entities work together.</a:t>
            </a:r>
          </a:p>
        </p:txBody>
      </p:sp>
      <p:sp>
        <p:nvSpPr>
          <p:cNvPr id="6963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CF06518B-5D1A-479E-9C68-9D7335787624}" type="slidenum">
              <a:rPr lang="en-US" sz="1200"/>
              <a:pPr eaLnBrk="1" hangingPunct="1"/>
              <a:t>32</a:t>
            </a:fld>
            <a:endParaRPr 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77166951-4265-46BB-84AC-A143D7558F0F}" type="slidenum">
              <a:rPr lang="en-US" sz="1200"/>
              <a:pPr eaLnBrk="1" hangingPunct="1"/>
              <a:t>3</a:t>
            </a:fld>
            <a:endParaRPr 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Значение сексуальности</a:t>
            </a:r>
          </a:p>
          <a:p>
            <a:r>
              <a:rPr lang="ru-RU" dirty="0" smtClean="0"/>
              <a:t>Сексуальность представляет собой движущую силу социальной активности человека, поскольку направлена на достижение не только </a:t>
            </a:r>
            <a:r>
              <a:rPr lang="ru-RU" dirty="0" smtClean="0">
                <a:hlinkClick r:id="rId3" action="ppaction://hlinkfile" tooltip="Статья: Секс"/>
              </a:rPr>
              <a:t>сексуального</a:t>
            </a:r>
            <a:r>
              <a:rPr lang="ru-RU" dirty="0" smtClean="0"/>
              <a:t> удовлетворения, но и социально-психологического состояния, обозначаемого как "</a:t>
            </a:r>
            <a:r>
              <a:rPr lang="ru-RU" dirty="0" smtClean="0">
                <a:hlinkClick r:id="rId4" action="ppaction://hlinkfile" tooltip="Статья: Счастье"/>
              </a:rPr>
              <a:t>счастье</a:t>
            </a:r>
            <a:r>
              <a:rPr lang="ru-RU" dirty="0" smtClean="0"/>
              <a:t>", повышение качества жизни. Переживания, связанные с полом, определяют выбор того или иного варианта поведения даже в ситуациях, заведомо не связанных с сексуальными контактами в узком смысле.</a:t>
            </a:r>
          </a:p>
          <a:p>
            <a:r>
              <a:rPr lang="ru-RU" dirty="0" smtClean="0"/>
              <a:t>Сексуальность является одним из важных движущих факторов в </a:t>
            </a:r>
            <a:r>
              <a:rPr lang="ru-RU" dirty="0" smtClean="0">
                <a:hlinkClick r:id="rId5" action="ppaction://hlinkfile" tooltip="Статья: Познание"/>
              </a:rPr>
              <a:t>познании</a:t>
            </a:r>
            <a:r>
              <a:rPr lang="ru-RU" dirty="0" smtClean="0"/>
              <a:t> человеком окружающей действительности. </a:t>
            </a:r>
            <a:r>
              <a:rPr lang="ru-RU" dirty="0" smtClean="0">
                <a:hlinkClick r:id="rId6" action="ppaction://hlinkfile" tooltip="Статья: Зигмунд Фрейд"/>
              </a:rPr>
              <a:t>Зигмунд Фрейд</a:t>
            </a:r>
            <a:r>
              <a:rPr lang="ru-RU" dirty="0" smtClean="0"/>
              <a:t> писал, что «влечение к познанию у детей поразительно рано и неожиданно интенсивным образом останавливается на сексуальных проблемах, даже пробуждается ими. </a:t>
            </a:r>
          </a:p>
          <a:p>
            <a:r>
              <a:rPr lang="ru-RU" dirty="0" smtClean="0"/>
              <a:t>Сексуальность является фактором, побуждающим людей к совместному проживанию и деятельности, является движущей силой сближения и объединения людей, одной из основных составляющих </a:t>
            </a:r>
            <a:r>
              <a:rPr lang="ru-RU" dirty="0" smtClean="0">
                <a:hlinkClick r:id="rId7" action="ppaction://hlinkfile" tooltip="Статья: Семья"/>
              </a:rPr>
              <a:t>семейной жизни</a:t>
            </a:r>
            <a:r>
              <a:rPr lang="ru-RU" dirty="0" smtClean="0"/>
              <a:t>. </a:t>
            </a:r>
            <a:endParaRPr lang="ru-RU" smtClean="0"/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F03DDE-CE05-4128-ADC0-130B995214E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Let</a:t>
            </a:r>
            <a:r>
              <a:rPr lang="en-US" altLang="en-US" smtClean="0"/>
              <a:t>’</a:t>
            </a:r>
            <a:r>
              <a:rPr lang="en-US" smtClean="0"/>
              <a:t>s look at 6 general principles on how to approach this subject.</a:t>
            </a:r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E77576DF-70F5-446F-B1B4-2620F3B667DB}" type="slidenum">
              <a:rPr lang="en-US" sz="1200"/>
              <a:pPr eaLnBrk="1" hangingPunct="1"/>
              <a:t>8</a:t>
            </a:fld>
            <a:endParaRPr 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Let</a:t>
            </a:r>
            <a:r>
              <a:rPr lang="en-US" altLang="en-US" smtClean="0"/>
              <a:t>’</a:t>
            </a:r>
            <a:r>
              <a:rPr lang="en-US" smtClean="0"/>
              <a:t>s look at 6 general principles on how to approach this subject.</a:t>
            </a:r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E77576DF-70F5-446F-B1B4-2620F3B667DB}" type="slidenum">
              <a:rPr lang="en-US" sz="1200"/>
              <a:pPr eaLnBrk="1" hangingPunct="1"/>
              <a:t>9</a:t>
            </a:fld>
            <a:endParaRPr 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Let</a:t>
            </a:r>
            <a:r>
              <a:rPr lang="en-US" altLang="en-US" smtClean="0"/>
              <a:t>’</a:t>
            </a:r>
            <a:r>
              <a:rPr lang="en-US" smtClean="0"/>
              <a:t>s look at 6 general principles on how to approach this subject.</a:t>
            </a:r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E77576DF-70F5-446F-B1B4-2620F3B667DB}" type="slidenum">
              <a:rPr lang="en-US" sz="1200"/>
              <a:pPr eaLnBrk="1" hangingPunct="1"/>
              <a:t>10</a:t>
            </a:fld>
            <a:endParaRPr 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Let</a:t>
            </a:r>
            <a:r>
              <a:rPr lang="en-US" altLang="en-US" smtClean="0"/>
              <a:t>’</a:t>
            </a:r>
            <a:r>
              <a:rPr lang="en-US" smtClean="0"/>
              <a:t>s look at 6 general principles on how to approach this subject.</a:t>
            </a:r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E77576DF-70F5-446F-B1B4-2620F3B667DB}" type="slidenum">
              <a:rPr lang="en-US" sz="1200"/>
              <a:pPr eaLnBrk="1" hangingPunct="1"/>
              <a:t>11</a:t>
            </a:fld>
            <a:endParaRPr 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Let</a:t>
            </a:r>
            <a:r>
              <a:rPr lang="en-US" altLang="en-US" smtClean="0"/>
              <a:t>’</a:t>
            </a:r>
            <a:r>
              <a:rPr lang="en-US" smtClean="0"/>
              <a:t>s look at 6 general principles on how to approach this subject.</a:t>
            </a:r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E77576DF-70F5-446F-B1B4-2620F3B667DB}" type="slidenum">
              <a:rPr lang="en-US" sz="1200"/>
              <a:pPr eaLnBrk="1" hangingPunct="1"/>
              <a:t>12</a:t>
            </a:fld>
            <a:endParaRPr 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734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Puberty a difficult transition in life. Reassure that each individual is different, esp when maturation is late. Understand the confusion, peer pressure, hormonal imbalances and self-esteem problems for this age group.</a:t>
            </a:r>
          </a:p>
          <a:p>
            <a:r>
              <a:rPr lang="en-US" smtClean="0"/>
              <a:t>Communicate with them in an open, responsive way.</a:t>
            </a:r>
          </a:p>
          <a:p>
            <a:r>
              <a:rPr lang="en-US" smtClean="0"/>
              <a:t>Encourage them to talk over problems with you; as a parent, don</a:t>
            </a:r>
            <a:r>
              <a:rPr lang="en-US" altLang="en-US" smtClean="0"/>
              <a:t>’</a:t>
            </a:r>
            <a:r>
              <a:rPr lang="en-US" smtClean="0"/>
              <a:t>t be judgemental.</a:t>
            </a:r>
          </a:p>
          <a:p>
            <a:r>
              <a:rPr lang="en-US" smtClean="0"/>
              <a:t>Help them to understand that parents are still in charge and are going to set guidelines and boundaries for their behavior altho</a:t>
            </a:r>
            <a:r>
              <a:rPr lang="en-US" altLang="en-US" smtClean="0"/>
              <a:t>’</a:t>
            </a:r>
            <a:r>
              <a:rPr lang="en-US" smtClean="0"/>
              <a:t> they will have the freedom of choice in certain areas.</a:t>
            </a:r>
          </a:p>
        </p:txBody>
      </p:sp>
      <p:sp>
        <p:nvSpPr>
          <p:cNvPr id="5734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0EA8C2E8-C096-4D33-A423-D63E9BA84352}" type="slidenum">
              <a:rPr lang="en-US" sz="1200"/>
              <a:pPr eaLnBrk="1" hangingPunct="1"/>
              <a:t>24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7" name="Rectangle 4"/>
              <p:cNvSpPr>
                <a:spLocks noChangeArrowheads="1"/>
              </p:cNvSpPr>
              <p:nvPr userDrawn="1"/>
            </p:nvSpPr>
            <p:spPr bwMode="ltGray">
              <a:xfrm>
                <a:off x="0" y="1248"/>
                <a:ext cx="5760" cy="11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" name="Rectangle 5" descr="Cacback"/>
              <p:cNvSpPr>
                <a:spLocks noChangeArrowheads="1"/>
              </p:cNvSpPr>
              <p:nvPr userDrawn="1"/>
            </p:nvSpPr>
            <p:spPr bwMode="ltGray">
              <a:xfrm>
                <a:off x="0" y="0"/>
                <a:ext cx="1119" cy="4320"/>
              </a:xfrm>
              <a:prstGeom prst="rect">
                <a:avLst/>
              </a:prstGeom>
              <a:blipFill dpi="0" rotWithShape="0">
                <a:blip r:embed="rId2" cstate="print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6" name="Rectangle 6"/>
            <p:cNvSpPr>
              <a:spLocks noChangeArrowheads="1"/>
            </p:cNvSpPr>
            <p:nvPr/>
          </p:nvSpPr>
          <p:spPr bwMode="white">
            <a:xfrm>
              <a:off x="816" y="2592"/>
              <a:ext cx="701" cy="1728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" name="Group 7"/>
          <p:cNvGrpSpPr>
            <a:grpSpLocks/>
          </p:cNvGrpSpPr>
          <p:nvPr/>
        </p:nvGrpSpPr>
        <p:grpSpPr bwMode="auto">
          <a:xfrm>
            <a:off x="0" y="1371600"/>
            <a:ext cx="8405813" cy="1246188"/>
            <a:chOff x="0" y="864"/>
            <a:chExt cx="5295" cy="785"/>
          </a:xfrm>
        </p:grpSpPr>
        <p:sp>
          <p:nvSpPr>
            <p:cNvPr id="10" name="Freeform 8"/>
            <p:cNvSpPr>
              <a:spLocks/>
            </p:cNvSpPr>
            <p:nvPr userDrawn="1"/>
          </p:nvSpPr>
          <p:spPr bwMode="auto">
            <a:xfrm rot="-507431">
              <a:off x="0" y="1477"/>
              <a:ext cx="1059" cy="172"/>
            </a:xfrm>
            <a:custGeom>
              <a:avLst/>
              <a:gdLst>
                <a:gd name="T0" fmla="*/ 1059 w 1059"/>
                <a:gd name="T1" fmla="*/ 0 h 172"/>
                <a:gd name="T2" fmla="*/ 147 w 1059"/>
                <a:gd name="T3" fmla="*/ 144 h 172"/>
                <a:gd name="T4" fmla="*/ 177 w 1059"/>
                <a:gd name="T5" fmla="*/ 171 h 172"/>
                <a:gd name="T6" fmla="*/ 1059 w 1059"/>
                <a:gd name="T7" fmla="*/ 24 h 172"/>
                <a:gd name="T8" fmla="*/ 1059 w 1059"/>
                <a:gd name="T9" fmla="*/ 0 h 1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59" h="172">
                  <a:moveTo>
                    <a:pt x="1059" y="0"/>
                  </a:moveTo>
                  <a:cubicBezTo>
                    <a:pt x="543" y="45"/>
                    <a:pt x="291" y="112"/>
                    <a:pt x="147" y="144"/>
                  </a:cubicBezTo>
                  <a:cubicBezTo>
                    <a:pt x="0" y="172"/>
                    <a:pt x="153" y="147"/>
                    <a:pt x="177" y="171"/>
                  </a:cubicBezTo>
                  <a:cubicBezTo>
                    <a:pt x="329" y="151"/>
                    <a:pt x="339" y="99"/>
                    <a:pt x="1059" y="24"/>
                  </a:cubicBezTo>
                  <a:cubicBezTo>
                    <a:pt x="1059" y="24"/>
                    <a:pt x="1059" y="0"/>
                    <a:pt x="1059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 rot="-507431">
              <a:off x="1173" y="864"/>
              <a:ext cx="4122" cy="630"/>
            </a:xfrm>
            <a:custGeom>
              <a:avLst/>
              <a:gdLst>
                <a:gd name="T0" fmla="*/ 0 w 4122"/>
                <a:gd name="T1" fmla="*/ 204 h 630"/>
                <a:gd name="T2" fmla="*/ 3544 w 4122"/>
                <a:gd name="T3" fmla="*/ 348 h 630"/>
                <a:gd name="T4" fmla="*/ 3680 w 4122"/>
                <a:gd name="T5" fmla="*/ 630 h 630"/>
                <a:gd name="T6" fmla="*/ 3616 w 4122"/>
                <a:gd name="T7" fmla="*/ 624 h 630"/>
                <a:gd name="T8" fmla="*/ 3534 w 4122"/>
                <a:gd name="T9" fmla="*/ 368 h 630"/>
                <a:gd name="T10" fmla="*/ 17 w 4122"/>
                <a:gd name="T11" fmla="*/ 231 h 630"/>
                <a:gd name="T12" fmla="*/ 0 w 4122"/>
                <a:gd name="T13" fmla="*/ 204 h 6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22" h="630">
                  <a:moveTo>
                    <a:pt x="0" y="204"/>
                  </a:moveTo>
                  <a:cubicBezTo>
                    <a:pt x="255" y="198"/>
                    <a:pt x="1686" y="0"/>
                    <a:pt x="3544" y="348"/>
                  </a:cubicBezTo>
                  <a:cubicBezTo>
                    <a:pt x="4122" y="464"/>
                    <a:pt x="3754" y="614"/>
                    <a:pt x="3680" y="630"/>
                  </a:cubicBezTo>
                  <a:cubicBezTo>
                    <a:pt x="3680" y="630"/>
                    <a:pt x="3642" y="626"/>
                    <a:pt x="3616" y="624"/>
                  </a:cubicBezTo>
                  <a:cubicBezTo>
                    <a:pt x="3678" y="612"/>
                    <a:pt x="4118" y="488"/>
                    <a:pt x="3534" y="368"/>
                  </a:cubicBezTo>
                  <a:cubicBezTo>
                    <a:pt x="2029" y="98"/>
                    <a:pt x="696" y="156"/>
                    <a:pt x="17" y="231"/>
                  </a:cubicBezTo>
                  <a:cubicBezTo>
                    <a:pt x="17" y="231"/>
                    <a:pt x="0" y="204"/>
                    <a:pt x="0" y="20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2" name="Group 10"/>
            <p:cNvGrpSpPr>
              <a:grpSpLocks/>
            </p:cNvGrpSpPr>
            <p:nvPr userDrawn="1"/>
          </p:nvGrpSpPr>
          <p:grpSpPr bwMode="auto">
            <a:xfrm>
              <a:off x="1008" y="1248"/>
              <a:ext cx="288" cy="288"/>
              <a:chOff x="1033" y="326"/>
              <a:chExt cx="192" cy="192"/>
            </a:xfrm>
          </p:grpSpPr>
          <p:sp>
            <p:nvSpPr>
              <p:cNvPr id="13" name="Oval 11"/>
              <p:cNvSpPr>
                <a:spLocks noChangeArrowheads="1"/>
              </p:cNvSpPr>
              <p:nvPr/>
            </p:nvSpPr>
            <p:spPr bwMode="auto">
              <a:xfrm>
                <a:off x="1033" y="326"/>
                <a:ext cx="192" cy="192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" name="Oval 12"/>
              <p:cNvSpPr>
                <a:spLocks noChangeArrowheads="1"/>
              </p:cNvSpPr>
              <p:nvPr/>
            </p:nvSpPr>
            <p:spPr bwMode="auto">
              <a:xfrm>
                <a:off x="1129" y="377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5" name="Oval 13"/>
              <p:cNvSpPr>
                <a:spLocks noChangeArrowheads="1"/>
              </p:cNvSpPr>
              <p:nvPr/>
            </p:nvSpPr>
            <p:spPr bwMode="auto">
              <a:xfrm>
                <a:off x="1063" y="350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" name="Oval 14"/>
              <p:cNvSpPr>
                <a:spLocks noChangeArrowheads="1"/>
              </p:cNvSpPr>
              <p:nvPr/>
            </p:nvSpPr>
            <p:spPr bwMode="auto">
              <a:xfrm>
                <a:off x="1063" y="404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" name="Oval 15"/>
              <p:cNvSpPr>
                <a:spLocks noChangeArrowheads="1"/>
              </p:cNvSpPr>
              <p:nvPr/>
            </p:nvSpPr>
            <p:spPr bwMode="auto">
              <a:xfrm>
                <a:off x="1108" y="422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" name="Oval 16"/>
              <p:cNvSpPr>
                <a:spLocks noChangeArrowheads="1"/>
              </p:cNvSpPr>
              <p:nvPr/>
            </p:nvSpPr>
            <p:spPr bwMode="auto">
              <a:xfrm>
                <a:off x="1168" y="416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" name="Oval 17"/>
              <p:cNvSpPr>
                <a:spLocks noChangeArrowheads="1"/>
              </p:cNvSpPr>
              <p:nvPr/>
            </p:nvSpPr>
            <p:spPr bwMode="auto">
              <a:xfrm>
                <a:off x="1120" y="461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" name="Oval 18"/>
              <p:cNvSpPr>
                <a:spLocks noChangeArrowheads="1"/>
              </p:cNvSpPr>
              <p:nvPr/>
            </p:nvSpPr>
            <p:spPr bwMode="auto">
              <a:xfrm>
                <a:off x="1063" y="452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" name="Oval 19"/>
              <p:cNvSpPr>
                <a:spLocks noChangeArrowheads="1"/>
              </p:cNvSpPr>
              <p:nvPr/>
            </p:nvSpPr>
            <p:spPr bwMode="auto">
              <a:xfrm>
                <a:off x="1117" y="329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48148" name="Rectangle 20"/>
          <p:cNvSpPr>
            <a:spLocks noGrp="1" noChangeArrowheads="1"/>
          </p:cNvSpPr>
          <p:nvPr>
            <p:ph type="ctrTitle"/>
          </p:nvPr>
        </p:nvSpPr>
        <p:spPr>
          <a:xfrm>
            <a:off x="1828800" y="2133600"/>
            <a:ext cx="7315200" cy="16002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8149" name="Rectangle 21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672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ftr" sz="quarter" idx="11"/>
          </p:nvPr>
        </p:nvSpPr>
        <p:spPr>
          <a:xfrm>
            <a:off x="3733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86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9AA91AC-EE9F-4C40-B301-B5AC2FEF9A9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386180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B35616-8F9D-42AA-91FD-F9C6859453F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7782077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67525" y="457200"/>
            <a:ext cx="205898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6029325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57CADC-3D0D-4833-B5DB-459531B6AF5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83912876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7A2807-C28A-438B-B456-962CEDD507E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3228590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610AE4-85FB-4888-AAAF-841ED17F0A6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5627552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6CB4D6-45DC-4236-AF26-F30D0A95244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532112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2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2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6DC080-5AE6-4E7F-AFB0-E549620B9F4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1505623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DA2784-61AB-4F2E-84D8-B8B4F24C063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19391517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A6CA52-4393-485A-8516-56AB3C30404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5069665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FA8A21-F2C5-4DD6-8359-7BCCDF31A97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52233321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A54196-5FB3-4E84-B6A5-37DF01277E7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28716796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23813" y="-141288"/>
            <a:ext cx="9167813" cy="6999288"/>
            <a:chOff x="-15" y="-89"/>
            <a:chExt cx="5775" cy="4409"/>
          </a:xfrm>
        </p:grpSpPr>
        <p:sp>
          <p:nvSpPr>
            <p:cNvPr id="1032" name="Rectangle 3"/>
            <p:cNvSpPr>
              <a:spLocks noChangeArrowheads="1"/>
            </p:cNvSpPr>
            <p:nvPr userDrawn="1"/>
          </p:nvSpPr>
          <p:spPr bwMode="ltGray">
            <a:xfrm>
              <a:off x="0" y="301"/>
              <a:ext cx="5760" cy="72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3" name="Rectangle 4" descr="Cacback"/>
            <p:cNvSpPr>
              <a:spLocks noChangeArrowheads="1"/>
            </p:cNvSpPr>
            <p:nvPr userDrawn="1"/>
          </p:nvSpPr>
          <p:spPr bwMode="ltGray">
            <a:xfrm>
              <a:off x="0" y="0"/>
              <a:ext cx="1119" cy="4320"/>
            </a:xfrm>
            <a:prstGeom prst="rect">
              <a:avLst/>
            </a:prstGeom>
            <a:blipFill dpi="0" rotWithShape="0">
              <a:blip r:embed="rId13" cstate="print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-15" y="-89"/>
              <a:ext cx="5295" cy="785"/>
              <a:chOff x="20" y="-89"/>
              <a:chExt cx="5295" cy="785"/>
            </a:xfrm>
          </p:grpSpPr>
          <p:sp>
            <p:nvSpPr>
              <p:cNvPr id="1036" name="Freeform 6"/>
              <p:cNvSpPr>
                <a:spLocks/>
              </p:cNvSpPr>
              <p:nvPr userDrawn="1"/>
            </p:nvSpPr>
            <p:spPr bwMode="auto">
              <a:xfrm rot="-507431">
                <a:off x="20" y="524"/>
                <a:ext cx="1059" cy="172"/>
              </a:xfrm>
              <a:custGeom>
                <a:avLst/>
                <a:gdLst>
                  <a:gd name="T0" fmla="*/ 1059 w 1059"/>
                  <a:gd name="T1" fmla="*/ 0 h 172"/>
                  <a:gd name="T2" fmla="*/ 147 w 1059"/>
                  <a:gd name="T3" fmla="*/ 144 h 172"/>
                  <a:gd name="T4" fmla="*/ 177 w 1059"/>
                  <a:gd name="T5" fmla="*/ 171 h 172"/>
                  <a:gd name="T6" fmla="*/ 1059 w 1059"/>
                  <a:gd name="T7" fmla="*/ 24 h 172"/>
                  <a:gd name="T8" fmla="*/ 1059 w 1059"/>
                  <a:gd name="T9" fmla="*/ 0 h 1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59" h="172">
                    <a:moveTo>
                      <a:pt x="1059" y="0"/>
                    </a:moveTo>
                    <a:cubicBezTo>
                      <a:pt x="543" y="45"/>
                      <a:pt x="291" y="112"/>
                      <a:pt x="147" y="144"/>
                    </a:cubicBezTo>
                    <a:cubicBezTo>
                      <a:pt x="0" y="172"/>
                      <a:pt x="153" y="147"/>
                      <a:pt x="177" y="171"/>
                    </a:cubicBezTo>
                    <a:cubicBezTo>
                      <a:pt x="329" y="151"/>
                      <a:pt x="339" y="99"/>
                      <a:pt x="1059" y="24"/>
                    </a:cubicBezTo>
                    <a:cubicBezTo>
                      <a:pt x="1059" y="24"/>
                      <a:pt x="1059" y="0"/>
                      <a:pt x="1059" y="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7" name="Freeform 7"/>
              <p:cNvSpPr>
                <a:spLocks/>
              </p:cNvSpPr>
              <p:nvPr userDrawn="1"/>
            </p:nvSpPr>
            <p:spPr bwMode="auto">
              <a:xfrm rot="-507431">
                <a:off x="1193" y="-89"/>
                <a:ext cx="4122" cy="630"/>
              </a:xfrm>
              <a:custGeom>
                <a:avLst/>
                <a:gdLst>
                  <a:gd name="T0" fmla="*/ 0 w 4122"/>
                  <a:gd name="T1" fmla="*/ 204 h 630"/>
                  <a:gd name="T2" fmla="*/ 3544 w 4122"/>
                  <a:gd name="T3" fmla="*/ 348 h 630"/>
                  <a:gd name="T4" fmla="*/ 3680 w 4122"/>
                  <a:gd name="T5" fmla="*/ 630 h 630"/>
                  <a:gd name="T6" fmla="*/ 3616 w 4122"/>
                  <a:gd name="T7" fmla="*/ 624 h 630"/>
                  <a:gd name="T8" fmla="*/ 3534 w 4122"/>
                  <a:gd name="T9" fmla="*/ 368 h 630"/>
                  <a:gd name="T10" fmla="*/ 17 w 4122"/>
                  <a:gd name="T11" fmla="*/ 231 h 630"/>
                  <a:gd name="T12" fmla="*/ 0 w 4122"/>
                  <a:gd name="T13" fmla="*/ 204 h 6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22" h="630">
                    <a:moveTo>
                      <a:pt x="0" y="204"/>
                    </a:moveTo>
                    <a:cubicBezTo>
                      <a:pt x="255" y="198"/>
                      <a:pt x="1686" y="0"/>
                      <a:pt x="3544" y="348"/>
                    </a:cubicBezTo>
                    <a:cubicBezTo>
                      <a:pt x="4122" y="464"/>
                      <a:pt x="3754" y="614"/>
                      <a:pt x="3680" y="630"/>
                    </a:cubicBezTo>
                    <a:cubicBezTo>
                      <a:pt x="3680" y="630"/>
                      <a:pt x="3642" y="626"/>
                      <a:pt x="3616" y="624"/>
                    </a:cubicBezTo>
                    <a:cubicBezTo>
                      <a:pt x="3678" y="612"/>
                      <a:pt x="4118" y="488"/>
                      <a:pt x="3534" y="368"/>
                    </a:cubicBezTo>
                    <a:cubicBezTo>
                      <a:pt x="2029" y="98"/>
                      <a:pt x="696" y="156"/>
                      <a:pt x="17" y="231"/>
                    </a:cubicBezTo>
                    <a:cubicBezTo>
                      <a:pt x="17" y="231"/>
                      <a:pt x="0" y="204"/>
                      <a:pt x="0" y="204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038" name="Group 8"/>
              <p:cNvGrpSpPr>
                <a:grpSpLocks/>
              </p:cNvGrpSpPr>
              <p:nvPr userDrawn="1"/>
            </p:nvGrpSpPr>
            <p:grpSpPr bwMode="auto">
              <a:xfrm>
                <a:off x="1033" y="326"/>
                <a:ext cx="192" cy="192"/>
                <a:chOff x="1033" y="326"/>
                <a:chExt cx="192" cy="192"/>
              </a:xfrm>
            </p:grpSpPr>
            <p:sp>
              <p:nvSpPr>
                <p:cNvPr id="1039" name="Oval 9"/>
                <p:cNvSpPr>
                  <a:spLocks noChangeArrowheads="1"/>
                </p:cNvSpPr>
                <p:nvPr/>
              </p:nvSpPr>
              <p:spPr bwMode="auto">
                <a:xfrm>
                  <a:off x="1033" y="326"/>
                  <a:ext cx="192" cy="19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40" name="Oval 10"/>
                <p:cNvSpPr>
                  <a:spLocks noChangeArrowheads="1"/>
                </p:cNvSpPr>
                <p:nvPr/>
              </p:nvSpPr>
              <p:spPr bwMode="auto">
                <a:xfrm>
                  <a:off x="1129" y="377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41" name="Oval 11"/>
                <p:cNvSpPr>
                  <a:spLocks noChangeArrowheads="1"/>
                </p:cNvSpPr>
                <p:nvPr/>
              </p:nvSpPr>
              <p:spPr bwMode="auto">
                <a:xfrm>
                  <a:off x="1063" y="350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42" name="Oval 12"/>
                <p:cNvSpPr>
                  <a:spLocks noChangeArrowheads="1"/>
                </p:cNvSpPr>
                <p:nvPr/>
              </p:nvSpPr>
              <p:spPr bwMode="auto">
                <a:xfrm>
                  <a:off x="1063" y="404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43" name="Oval 13"/>
                <p:cNvSpPr>
                  <a:spLocks noChangeArrowheads="1"/>
                </p:cNvSpPr>
                <p:nvPr/>
              </p:nvSpPr>
              <p:spPr bwMode="auto">
                <a:xfrm>
                  <a:off x="1108" y="422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44" name="Oval 14"/>
                <p:cNvSpPr>
                  <a:spLocks noChangeArrowheads="1"/>
                </p:cNvSpPr>
                <p:nvPr/>
              </p:nvSpPr>
              <p:spPr bwMode="auto">
                <a:xfrm>
                  <a:off x="1168" y="416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45" name="Oval 15"/>
                <p:cNvSpPr>
                  <a:spLocks noChangeArrowheads="1"/>
                </p:cNvSpPr>
                <p:nvPr/>
              </p:nvSpPr>
              <p:spPr bwMode="auto">
                <a:xfrm>
                  <a:off x="1120" y="461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46" name="Oval 16"/>
                <p:cNvSpPr>
                  <a:spLocks noChangeArrowheads="1"/>
                </p:cNvSpPr>
                <p:nvPr/>
              </p:nvSpPr>
              <p:spPr bwMode="auto">
                <a:xfrm>
                  <a:off x="1063" y="452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47" name="Oval 17"/>
                <p:cNvSpPr>
                  <a:spLocks noChangeArrowheads="1"/>
                </p:cNvSpPr>
                <p:nvPr/>
              </p:nvSpPr>
              <p:spPr bwMode="auto">
                <a:xfrm>
                  <a:off x="1117" y="329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1035" name="Rectangle 18"/>
            <p:cNvSpPr>
              <a:spLocks noChangeArrowheads="1"/>
            </p:cNvSpPr>
            <p:nvPr userDrawn="1"/>
          </p:nvSpPr>
          <p:spPr bwMode="white">
            <a:xfrm>
              <a:off x="426" y="1185"/>
              <a:ext cx="701" cy="3135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27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1154113" y="4572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7125" name="Rectangle 2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 Narrow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26" name="Rectangle 2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 Narrow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27" name="Rectangle 2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 Narrow" pitchFamily="34" charset="0"/>
              </a:defRPr>
            </a:lvl1pPr>
          </a:lstStyle>
          <a:p>
            <a:fld id="{18A27384-8943-4204-9CF5-241A8297CC7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</p:sldLayoutIdLst>
  <p:transition spd="slow">
    <p:wip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MS PGothic" pitchFamily="34" charset="-128"/>
          <a:cs typeface="MS PGothic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  <a:ea typeface="MS PGothic" pitchFamily="34" charset="-128"/>
          <a:cs typeface="MS PGothic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  <a:ea typeface="MS PGothic" pitchFamily="34" charset="-128"/>
          <a:cs typeface="MS PGothic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  <a:ea typeface="MS PGothic" pitchFamily="34" charset="-128"/>
          <a:cs typeface="MS PGothic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  <a:ea typeface="MS PGothic" pitchFamily="34" charset="-128"/>
          <a:cs typeface="MS PGothic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6" name="Picture 6" descr="http://74211.com/wallpaper/picture_big/Flower-Pattern-Background-Blue-and-Pink-Flowers-Flying-Petals.jpg"/>
          <p:cNvPicPr>
            <a:picLocks noChangeAspect="1" noChangeArrowheads="1"/>
          </p:cNvPicPr>
          <p:nvPr/>
        </p:nvPicPr>
        <p:blipFill>
          <a:blip r:embed="rId3" cstate="print"/>
          <a:srcRect r="22152" b="9494"/>
          <a:stretch>
            <a:fillRect/>
          </a:stretch>
        </p:blipFill>
        <p:spPr bwMode="auto">
          <a:xfrm>
            <a:off x="0" y="0"/>
            <a:ext cx="9372600" cy="7543800"/>
          </a:xfrm>
          <a:prstGeom prst="rect">
            <a:avLst/>
          </a:prstGeom>
          <a:noFill/>
        </p:spPr>
      </p:pic>
      <p:pic>
        <p:nvPicPr>
          <p:cNvPr id="46082" name="Picture 2" descr="http://1.bp.blogspot.com/-qjLZ09nFFHQ/VllbWItId9I/AAAAAAAAD0I/tSowJ4jzy3o/s1600/5ebaabbb02669e7daff2ec79716b5ed1.jpg"/>
          <p:cNvPicPr>
            <a:picLocks noChangeAspect="1" noChangeArrowheads="1"/>
          </p:cNvPicPr>
          <p:nvPr/>
        </p:nvPicPr>
        <p:blipFill>
          <a:blip r:embed="rId4" cstate="print"/>
          <a:srcRect t="4545" r="389"/>
          <a:stretch>
            <a:fillRect/>
          </a:stretch>
        </p:blipFill>
        <p:spPr bwMode="auto">
          <a:xfrm>
            <a:off x="1828800" y="-228600"/>
            <a:ext cx="5747658" cy="685800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9" name="WordArt 24"/>
          <p:cNvSpPr>
            <a:spLocks noChangeArrowheads="1" noChangeShapeType="1" noTextEdit="1"/>
          </p:cNvSpPr>
          <p:nvPr/>
        </p:nvSpPr>
        <p:spPr bwMode="auto">
          <a:xfrm>
            <a:off x="1371600" y="5638800"/>
            <a:ext cx="63246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19050">
                  <a:solidFill>
                    <a:srgbClr val="99CCFF"/>
                  </a:solidFill>
                  <a:round/>
                  <a:headEnd type="none" w="sm" len="sm"/>
                  <a:tailEnd type="none" w="sm" len="sm"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Impact"/>
              </a:rPr>
              <a:t>Половое воспитание детей </a:t>
            </a:r>
            <a:endParaRPr lang="ru-RU" sz="3600" kern="10" dirty="0">
              <a:ln w="19050">
                <a:solidFill>
                  <a:srgbClr val="99CCFF"/>
                </a:solidFill>
                <a:round/>
                <a:headEnd type="none" w="sm" len="sm"/>
                <a:tailEnd type="none" w="sm" len="sm"/>
              </a:ln>
              <a:solidFill>
                <a:srgbClr val="0000FF"/>
              </a:solidFill>
              <a:effectLst>
                <a:outerShdw dist="35921" dir="2700000" algn="ctr" rotWithShape="0">
                  <a:srgbClr val="990000">
                    <a:alpha val="74997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http://p.calameoassets.com/111204204734-4c763415965137c24f7ede8a80ec36d5/p1.jpg"/>
          <p:cNvPicPr>
            <a:picLocks noChangeAspect="1" noChangeArrowheads="1"/>
          </p:cNvPicPr>
          <p:nvPr/>
        </p:nvPicPr>
        <p:blipFill>
          <a:blip r:embed="rId3" cstate="print"/>
          <a:srcRect l="28947" t="26316" r="27632" b="10526"/>
          <a:stretch>
            <a:fillRect/>
          </a:stretch>
        </p:blipFill>
        <p:spPr bwMode="auto">
          <a:xfrm>
            <a:off x="6172200" y="4419600"/>
            <a:ext cx="2514600" cy="27432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1506" name="Text Box 4"/>
          <p:cNvSpPr txBox="1">
            <a:spLocks noChangeArrowheads="1"/>
          </p:cNvSpPr>
          <p:nvPr/>
        </p:nvSpPr>
        <p:spPr bwMode="auto">
          <a:xfrm>
            <a:off x="1905000" y="500063"/>
            <a:ext cx="723900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ru-RU" sz="3600" dirty="0" smtClean="0">
                <a:latin typeface="Arial Black" pitchFamily="34" charset="0"/>
              </a:rPr>
              <a:t>Основные принципы полового воспитания</a:t>
            </a:r>
            <a:endParaRPr lang="en-US" sz="3600" dirty="0">
              <a:latin typeface="Arial Black" pitchFamily="34" charset="0"/>
            </a:endParaRPr>
          </a:p>
        </p:txBody>
      </p:sp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228600" y="2406255"/>
            <a:ext cx="89154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1"/>
            <a:r>
              <a:rPr lang="ru-RU" sz="3200" b="1" dirty="0" smtClean="0"/>
              <a:t>3. Давайте простые ответы</a:t>
            </a:r>
            <a:endParaRPr lang="ru-RU" sz="3200" dirty="0" smtClean="0"/>
          </a:p>
          <a:p>
            <a:pPr latinLnBrk="1"/>
            <a:r>
              <a:rPr lang="ru-RU" sz="3200" dirty="0" err="1" smtClean="0"/>
              <a:t>♪</a:t>
            </a:r>
            <a:r>
              <a:rPr lang="ru-RU" sz="3200" dirty="0" smtClean="0"/>
              <a:t>  Во-первых, уясните суть вопроса ребёнка. </a:t>
            </a:r>
          </a:p>
          <a:p>
            <a:pPr latinLnBrk="1"/>
            <a:r>
              <a:rPr lang="ru-RU" sz="3200" dirty="0" err="1" smtClean="0"/>
              <a:t>♪</a:t>
            </a:r>
            <a:r>
              <a:rPr lang="ru-RU" sz="3200" dirty="0" smtClean="0"/>
              <a:t> Не перегружайте детей долгими детальными  </a:t>
            </a:r>
          </a:p>
          <a:p>
            <a:pPr latinLnBrk="1"/>
            <a:r>
              <a:rPr lang="ru-RU" sz="3200" dirty="0" smtClean="0"/>
              <a:t>     объяснениями. Приводите понятные примеры. </a:t>
            </a:r>
          </a:p>
          <a:p>
            <a:pPr latinLnBrk="1"/>
            <a:r>
              <a:rPr lang="ru-RU" sz="3200" dirty="0" err="1" smtClean="0"/>
              <a:t>♪</a:t>
            </a:r>
            <a:r>
              <a:rPr lang="ru-RU" sz="3200" dirty="0" smtClean="0"/>
              <a:t> Поощряйте и в дальнейшем приходить к вам </a:t>
            </a:r>
          </a:p>
          <a:p>
            <a:pPr latinLnBrk="1"/>
            <a:r>
              <a:rPr lang="ru-RU" sz="3200" dirty="0" smtClean="0"/>
              <a:t>     за разъяснениями, спросив:</a:t>
            </a:r>
          </a:p>
          <a:p>
            <a:pPr latinLnBrk="1"/>
            <a:r>
              <a:rPr lang="ru-RU" sz="3200" dirty="0" smtClean="0"/>
              <a:t>     «Теперь тебе понятно?».</a:t>
            </a:r>
            <a:endParaRPr lang="ru-RU" sz="32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4"/>
          <p:cNvSpPr txBox="1">
            <a:spLocks noChangeArrowheads="1"/>
          </p:cNvSpPr>
          <p:nvPr/>
        </p:nvSpPr>
        <p:spPr bwMode="auto">
          <a:xfrm>
            <a:off x="1905000" y="500063"/>
            <a:ext cx="723900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ru-RU" sz="3600" dirty="0" smtClean="0">
                <a:latin typeface="Arial Black" pitchFamily="34" charset="0"/>
              </a:rPr>
              <a:t>Основные принципы полового воспитания</a:t>
            </a:r>
            <a:endParaRPr lang="en-US" sz="3600" dirty="0">
              <a:latin typeface="Arial Black" pitchFamily="34" charset="0"/>
            </a:endParaRPr>
          </a:p>
        </p:txBody>
      </p:sp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0" y="1398300"/>
            <a:ext cx="914400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1"/>
            <a:r>
              <a:rPr lang="ru-RU" sz="3200" b="1" dirty="0" smtClean="0"/>
              <a:t>4.  Используйте любые моменты</a:t>
            </a:r>
            <a:endParaRPr lang="ru-RU" sz="3200" dirty="0" smtClean="0"/>
          </a:p>
          <a:p>
            <a:pPr latinLnBrk="1"/>
            <a:r>
              <a:rPr lang="ru-RU" sz="3200" dirty="0" err="1" smtClean="0"/>
              <a:t>♪</a:t>
            </a:r>
            <a:r>
              <a:rPr lang="ru-RU" sz="3200" dirty="0" smtClean="0"/>
              <a:t>  </a:t>
            </a:r>
            <a:r>
              <a:rPr lang="ru-RU" sz="3200" dirty="0" smtClean="0"/>
              <a:t>Когда ваши знакомые ждут ребёнка. </a:t>
            </a:r>
            <a:endParaRPr lang="ru-RU" sz="3200" dirty="0" smtClean="0"/>
          </a:p>
          <a:p>
            <a:pPr latinLnBrk="1"/>
            <a:r>
              <a:rPr lang="ru-RU" sz="3200" dirty="0" err="1" smtClean="0"/>
              <a:t>♪</a:t>
            </a:r>
            <a:r>
              <a:rPr lang="ru-RU" sz="3200" dirty="0" smtClean="0"/>
              <a:t> Когда </a:t>
            </a:r>
            <a:r>
              <a:rPr lang="ru-RU" sz="3200" dirty="0" smtClean="0"/>
              <a:t>дети смущены или шокированы </a:t>
            </a:r>
          </a:p>
          <a:p>
            <a:pPr latinLnBrk="1"/>
            <a:r>
              <a:rPr lang="ru-RU" sz="3200" dirty="0" smtClean="0"/>
              <a:t>      увиденным или услышанным. </a:t>
            </a:r>
          </a:p>
          <a:p>
            <a:pPr latinLnBrk="1"/>
            <a:r>
              <a:rPr lang="ru-RU" sz="3200" b="1" dirty="0" smtClean="0"/>
              <a:t> </a:t>
            </a:r>
            <a:r>
              <a:rPr lang="ru-RU" sz="3200" b="1" dirty="0" smtClean="0"/>
              <a:t>5.  Боритесь с негативным влиянием СМИ</a:t>
            </a:r>
            <a:endParaRPr lang="ru-RU" sz="3200" dirty="0" smtClean="0"/>
          </a:p>
          <a:p>
            <a:pPr latinLnBrk="1"/>
            <a:r>
              <a:rPr lang="ru-RU" sz="3200" dirty="0" err="1" smtClean="0"/>
              <a:t>♪</a:t>
            </a:r>
            <a:r>
              <a:rPr lang="ru-RU" sz="3200" dirty="0" smtClean="0"/>
              <a:t> Смотрите телевизор вместе с детьми и </a:t>
            </a:r>
          </a:p>
          <a:p>
            <a:pPr latinLnBrk="1"/>
            <a:r>
              <a:rPr lang="ru-RU" sz="3200" dirty="0" smtClean="0"/>
              <a:t>     комментируйте происходящее на экране.</a:t>
            </a:r>
          </a:p>
          <a:p>
            <a:r>
              <a:rPr lang="ru-RU" sz="3200" dirty="0" err="1" smtClean="0"/>
              <a:t>♪</a:t>
            </a:r>
            <a:r>
              <a:rPr lang="ru-RU" sz="3200" dirty="0" smtClean="0"/>
              <a:t> Если по телевизору показывают совместную  </a:t>
            </a:r>
          </a:p>
          <a:p>
            <a:r>
              <a:rPr lang="ru-RU" sz="3200" dirty="0" smtClean="0"/>
              <a:t>     жизнь людей, не состоящих в браке,   </a:t>
            </a:r>
          </a:p>
          <a:p>
            <a:r>
              <a:rPr lang="ru-RU" sz="3200" dirty="0" smtClean="0"/>
              <a:t>     подчеркните, что Иисус не одобряет </a:t>
            </a:r>
          </a:p>
          <a:p>
            <a:r>
              <a:rPr lang="ru-RU" sz="3200" dirty="0" smtClean="0"/>
              <a:t>     незаконных союзов и не благословляет их. </a:t>
            </a:r>
            <a:endParaRPr lang="ru-RU" sz="32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4"/>
          <p:cNvSpPr txBox="1">
            <a:spLocks noChangeArrowheads="1"/>
          </p:cNvSpPr>
          <p:nvPr/>
        </p:nvSpPr>
        <p:spPr bwMode="auto">
          <a:xfrm>
            <a:off x="1905000" y="500063"/>
            <a:ext cx="723900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ru-RU" sz="3600" dirty="0" smtClean="0">
                <a:latin typeface="Arial Black" pitchFamily="34" charset="0"/>
              </a:rPr>
              <a:t>Основные принципы полового воспитания</a:t>
            </a:r>
            <a:endParaRPr lang="en-US" sz="3600" dirty="0">
              <a:latin typeface="Arial Black" pitchFamily="34" charset="0"/>
            </a:endParaRPr>
          </a:p>
        </p:txBody>
      </p:sp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228600" y="1828800"/>
            <a:ext cx="81534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1"/>
            <a:r>
              <a:rPr lang="ru-RU" sz="3200" b="1" dirty="0" smtClean="0"/>
              <a:t>6. Начинайте разговор первым</a:t>
            </a:r>
            <a:endParaRPr lang="ru-RU" sz="3200" dirty="0" smtClean="0"/>
          </a:p>
          <a:p>
            <a:pPr latinLnBrk="1"/>
            <a:r>
              <a:rPr lang="ru-RU" sz="3200" dirty="0" err="1" smtClean="0"/>
              <a:t>♪</a:t>
            </a:r>
            <a:r>
              <a:rPr lang="ru-RU" sz="3200" dirty="0" smtClean="0"/>
              <a:t> Если дети никогда не спрашивают вас об</a:t>
            </a:r>
          </a:p>
          <a:p>
            <a:pPr latinLnBrk="1"/>
            <a:r>
              <a:rPr lang="ru-RU" sz="3200" dirty="0" smtClean="0"/>
              <a:t>     интимной стороне человеческой жизни, </a:t>
            </a:r>
          </a:p>
          <a:p>
            <a:pPr latinLnBrk="1"/>
            <a:r>
              <a:rPr lang="ru-RU" sz="3200" dirty="0" smtClean="0"/>
              <a:t>     это не повод игнорировать эту тему. </a:t>
            </a:r>
          </a:p>
          <a:p>
            <a:pPr latinLnBrk="1"/>
            <a:r>
              <a:rPr lang="ru-RU" sz="3200" dirty="0" err="1" smtClean="0"/>
              <a:t>♪</a:t>
            </a:r>
            <a:r>
              <a:rPr lang="ru-RU" sz="3200" dirty="0" smtClean="0"/>
              <a:t> Следует спросить ребенка: </a:t>
            </a:r>
          </a:p>
          <a:p>
            <a:pPr latinLnBrk="1"/>
            <a:r>
              <a:rPr lang="ru-RU" sz="3200" dirty="0" smtClean="0"/>
              <a:t>    «Ты не спрашиваешь о том, откуда берутся  </a:t>
            </a:r>
          </a:p>
          <a:p>
            <a:pPr latinLnBrk="1"/>
            <a:r>
              <a:rPr lang="ru-RU" sz="3200" dirty="0" smtClean="0"/>
              <a:t>    дети. Может, поговорим об этом?»</a:t>
            </a:r>
            <a:endParaRPr lang="ru-RU" sz="32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Box 7"/>
          <p:cNvSpPr txBox="1">
            <a:spLocks noChangeArrowheads="1"/>
          </p:cNvSpPr>
          <p:nvPr/>
        </p:nvSpPr>
        <p:spPr bwMode="auto">
          <a:xfrm>
            <a:off x="2819400" y="457200"/>
            <a:ext cx="42672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sz="3600" b="1" dirty="0">
                <a:solidFill>
                  <a:srgbClr val="0000FF"/>
                </a:solidFill>
                <a:latin typeface="Century725 Blk BT" pitchFamily="18" charset="0"/>
              </a:rPr>
              <a:t>  </a:t>
            </a:r>
            <a:r>
              <a:rPr lang="ru-RU" sz="4000" b="1" dirty="0" smtClean="0">
                <a:latin typeface="Century725 Blk BT" pitchFamily="18" charset="0"/>
              </a:rPr>
              <a:t>Малыши</a:t>
            </a:r>
            <a:endParaRPr lang="en-US" sz="4000" b="1" dirty="0">
              <a:latin typeface="Century725 Blk BT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4000" b="1" dirty="0" smtClean="0">
                <a:latin typeface="Century725 Blk BT" pitchFamily="18" charset="0"/>
              </a:rPr>
              <a:t>(</a:t>
            </a:r>
            <a:r>
              <a:rPr lang="ru-RU" sz="4000" b="1" dirty="0" smtClean="0">
                <a:latin typeface="Century725 Blk BT" pitchFamily="18" charset="0"/>
              </a:rPr>
              <a:t>Возраст </a:t>
            </a:r>
            <a:r>
              <a:rPr lang="en-US" sz="4000" b="1" dirty="0" smtClean="0">
                <a:latin typeface="Century725 Blk BT" pitchFamily="18" charset="0"/>
              </a:rPr>
              <a:t>2 </a:t>
            </a:r>
            <a:r>
              <a:rPr lang="en-US" sz="4000" b="1" dirty="0">
                <a:latin typeface="Century725 Blk BT" pitchFamily="18" charset="0"/>
              </a:rPr>
              <a:t>&amp; 3</a:t>
            </a:r>
            <a:r>
              <a:rPr lang="en-US" sz="4000" b="1" dirty="0" smtClean="0">
                <a:latin typeface="Century725 Blk BT" pitchFamily="18" charset="0"/>
              </a:rPr>
              <a:t>)</a:t>
            </a:r>
            <a:endParaRPr lang="en-US" sz="4000" b="1" dirty="0">
              <a:latin typeface="Century725 Blk BT" pitchFamily="18" charset="0"/>
            </a:endParaRPr>
          </a:p>
        </p:txBody>
      </p:sp>
      <p:sp>
        <p:nvSpPr>
          <p:cNvPr id="30722" name="Text Box 8"/>
          <p:cNvSpPr txBox="1">
            <a:spLocks noChangeArrowheads="1"/>
          </p:cNvSpPr>
          <p:nvPr/>
        </p:nvSpPr>
        <p:spPr bwMode="auto">
          <a:xfrm>
            <a:off x="990600" y="6019800"/>
            <a:ext cx="7620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ru-RU" sz="3600" b="1" dirty="0">
                <a:solidFill>
                  <a:srgbClr val="0000FF"/>
                </a:solidFill>
                <a:latin typeface="Century725 Blk BT" pitchFamily="18" charset="0"/>
              </a:rPr>
              <a:t>Половое воспитание </a:t>
            </a:r>
            <a:r>
              <a:rPr lang="ru-RU" sz="3600" b="1" dirty="0" smtClean="0">
                <a:solidFill>
                  <a:srgbClr val="0000FF"/>
                </a:solidFill>
                <a:latin typeface="Century725 Blk BT" pitchFamily="18" charset="0"/>
              </a:rPr>
              <a:t>малышей</a:t>
            </a:r>
            <a:endParaRPr lang="en-US" sz="3600" b="1" dirty="0">
              <a:solidFill>
                <a:srgbClr val="0000FF"/>
              </a:solidFill>
              <a:latin typeface="Castellar" pitchFamily="18" charset="0"/>
            </a:endParaRPr>
          </a:p>
        </p:txBody>
      </p:sp>
      <p:pic>
        <p:nvPicPr>
          <p:cNvPr id="30723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9563" y="2133600"/>
            <a:ext cx="5984875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2" name="Picture 4" descr="http://img0.liveinternet.ru/images/attach/c/5/85/363/85363076_large_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04800"/>
            <a:ext cx="9144000" cy="8382000"/>
          </a:xfrm>
          <a:prstGeom prst="rect">
            <a:avLst/>
          </a:prstGeom>
          <a:noFill/>
        </p:spPr>
      </p:pic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0" y="228600"/>
            <a:ext cx="9144000" cy="7478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marL="742950" lvl="0" indent="-742950" latinLnBrk="1">
              <a:buAutoNum type="arabicPeriod"/>
            </a:pPr>
            <a:r>
              <a:rPr lang="ru-RU" sz="3200" dirty="0" smtClean="0"/>
              <a:t>Половое воспитание – длительный процесс.</a:t>
            </a:r>
          </a:p>
          <a:p>
            <a:pPr marL="742950" lvl="0" indent="-742950" latinLnBrk="1">
              <a:buAutoNum type="arabicPeriod"/>
            </a:pPr>
            <a:r>
              <a:rPr lang="ru-RU" sz="3200" dirty="0" smtClean="0"/>
              <a:t>Давайте простые ответы на вопросы .</a:t>
            </a:r>
          </a:p>
          <a:p>
            <a:pPr marL="742950" lvl="0" indent="-742950" latinLnBrk="1">
              <a:buFont typeface="+mj-lt"/>
              <a:buAutoNum type="arabicPeriod"/>
            </a:pPr>
            <a:r>
              <a:rPr lang="ru-RU" sz="3200" dirty="0" smtClean="0"/>
              <a:t>Ключевой фактор в обучении – многократное повторение информации.</a:t>
            </a:r>
          </a:p>
          <a:p>
            <a:pPr marL="742950" lvl="0" indent="-742950" latinLnBrk="1">
              <a:buFont typeface="+mj-lt"/>
              <a:buAutoNum type="arabicPeriod"/>
            </a:pPr>
            <a:r>
              <a:rPr lang="ru-RU" sz="3200" dirty="0" smtClean="0"/>
              <a:t>Относитесь к вопросам о сексе спокойно.</a:t>
            </a:r>
          </a:p>
          <a:p>
            <a:pPr marL="742950" lvl="0" indent="-742950" latinLnBrk="1">
              <a:buFont typeface="+mj-lt"/>
              <a:buAutoNum type="arabicPeriod"/>
            </a:pPr>
            <a:r>
              <a:rPr lang="ru-RU" sz="3200" dirty="0" smtClean="0"/>
              <a:t>Дети 2-3 лет верят всему, что им говорят. </a:t>
            </a:r>
          </a:p>
          <a:p>
            <a:pPr marL="742950" lvl="0" indent="-742950" latinLnBrk="1">
              <a:buFont typeface="+mj-lt"/>
              <a:buAutoNum type="arabicPeriod"/>
            </a:pPr>
            <a:r>
              <a:rPr lang="ru-RU" sz="3200" dirty="0" smtClean="0"/>
              <a:t>Используйте картинки или фотографии. </a:t>
            </a:r>
          </a:p>
          <a:p>
            <a:pPr marL="742950" lvl="0" indent="-742950" latinLnBrk="1">
              <a:buFont typeface="+mj-lt"/>
              <a:buAutoNum type="arabicPeriod"/>
            </a:pPr>
            <a:r>
              <a:rPr lang="ru-RU" sz="3200" dirty="0" smtClean="0"/>
              <a:t>Расскажите детям о мире растений, животных и насекомых.</a:t>
            </a:r>
          </a:p>
          <a:p>
            <a:pPr marL="742950" lvl="0" indent="-742950" latinLnBrk="1">
              <a:buFont typeface="+mj-lt"/>
              <a:buAutoNum type="arabicPeriod"/>
            </a:pPr>
            <a:r>
              <a:rPr lang="ru-RU" sz="3200" dirty="0" smtClean="0"/>
              <a:t>Обучающие занятия не должны длиться более 5 минут.</a:t>
            </a:r>
          </a:p>
          <a:p>
            <a:pPr marL="742950" lvl="0" indent="-742950" latinLnBrk="1">
              <a:buFont typeface="+mj-lt"/>
              <a:buAutoNum type="arabicPeriod"/>
            </a:pPr>
            <a:r>
              <a:rPr lang="ru-RU" sz="3200" dirty="0" smtClean="0"/>
              <a:t>Используйте простые медицинские термины. </a:t>
            </a:r>
          </a:p>
          <a:p>
            <a:pPr marL="742950" lvl="0" indent="-742950" latinLnBrk="1">
              <a:buFont typeface="+mj-lt"/>
              <a:buAutoNum type="arabicPeriod"/>
            </a:pPr>
            <a:r>
              <a:rPr lang="ru-RU" sz="3200" dirty="0" smtClean="0"/>
              <a:t>Используйте правильные названия половых </a:t>
            </a:r>
          </a:p>
          <a:p>
            <a:pPr marL="742950" lvl="0" indent="-742950" latinLnBrk="1"/>
            <a:r>
              <a:rPr lang="ru-RU" sz="3200" dirty="0" smtClean="0"/>
              <a:t>        органов. </a:t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http://boombob.ru/img/picture/Sep/29/69ea420f070bd0f366117169ffa96ad3/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49284" y="0"/>
            <a:ext cx="9693284" cy="6858000"/>
          </a:xfrm>
          <a:prstGeom prst="rect">
            <a:avLst/>
          </a:prstGeom>
          <a:noFill/>
        </p:spPr>
      </p:pic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3200400" y="1143000"/>
            <a:ext cx="4267200" cy="208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sz="4800" b="1" dirty="0">
                <a:solidFill>
                  <a:srgbClr val="008000"/>
                </a:solidFill>
                <a:latin typeface="Century725 Blk BT" pitchFamily="18" charset="0"/>
              </a:rPr>
              <a:t> </a:t>
            </a:r>
            <a:r>
              <a:rPr lang="ru-RU" sz="4800" b="1" dirty="0" smtClean="0">
                <a:solidFill>
                  <a:srgbClr val="008000"/>
                </a:solidFill>
                <a:latin typeface="Century Gothic" pitchFamily="34" charset="0"/>
              </a:rPr>
              <a:t>Дети задают вопросы</a:t>
            </a:r>
            <a:endParaRPr lang="en-US" sz="4800" b="1" dirty="0">
              <a:solidFill>
                <a:srgbClr val="008000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457200"/>
            <a:ext cx="9144000" cy="3124200"/>
          </a:xfrm>
        </p:spPr>
        <p:txBody>
          <a:bodyPr/>
          <a:lstStyle/>
          <a:p>
            <a:pPr marL="76200" algn="ctr" latinLnBrk="1">
              <a:spcAft>
                <a:spcPts val="0"/>
              </a:spcAft>
              <a:buNone/>
            </a:pPr>
            <a:r>
              <a:rPr lang="ru-RU" sz="3600" b="1" kern="100" dirty="0" smtClean="0">
                <a:solidFill>
                  <a:srgbClr val="000000"/>
                </a:solidFill>
                <a:latin typeface="Times New Roman"/>
                <a:ea typeface="Batang"/>
                <a:cs typeface="Times New Roman"/>
              </a:rPr>
              <a:t>Хорошее половое воспитание ребенка </a:t>
            </a:r>
          </a:p>
          <a:p>
            <a:pPr marL="76200" algn="ctr" latinLnBrk="1">
              <a:spcAft>
                <a:spcPts val="0"/>
              </a:spcAft>
              <a:buNone/>
            </a:pPr>
            <a:r>
              <a:rPr lang="ru-RU" sz="3600" b="1" kern="100" dirty="0" smtClean="0">
                <a:solidFill>
                  <a:srgbClr val="000000"/>
                </a:solidFill>
                <a:latin typeface="Times New Roman"/>
                <a:ea typeface="Batang"/>
                <a:cs typeface="Times New Roman"/>
              </a:rPr>
              <a:t>начинается с любящих отношений в семье </a:t>
            </a:r>
          </a:p>
          <a:p>
            <a:pPr marL="76200" algn="ctr" latinLnBrk="1">
              <a:spcAft>
                <a:spcPts val="0"/>
              </a:spcAft>
              <a:buNone/>
            </a:pPr>
            <a:r>
              <a:rPr lang="ru-RU" sz="3600" b="1" kern="100" dirty="0" smtClean="0">
                <a:solidFill>
                  <a:srgbClr val="000000"/>
                </a:solidFill>
                <a:latin typeface="Times New Roman"/>
                <a:ea typeface="Batang"/>
                <a:cs typeface="Times New Roman"/>
              </a:rPr>
              <a:t>и зависит от точной подачи информации. </a:t>
            </a:r>
          </a:p>
          <a:p>
            <a:pPr marL="76200" algn="ctr" latinLnBrk="1">
              <a:spcAft>
                <a:spcPts val="0"/>
              </a:spcAft>
              <a:buNone/>
            </a:pPr>
            <a:r>
              <a:rPr lang="ru-RU" sz="3600" b="1" kern="100" dirty="0" smtClean="0">
                <a:solidFill>
                  <a:srgbClr val="000000"/>
                </a:solidFill>
                <a:latin typeface="Times New Roman"/>
                <a:ea typeface="Batang"/>
                <a:cs typeface="Times New Roman"/>
              </a:rPr>
              <a:t>Только при таких условиях оно будет </a:t>
            </a:r>
          </a:p>
          <a:p>
            <a:pPr marL="76200" algn="ctr" latinLnBrk="1">
              <a:spcAft>
                <a:spcPts val="0"/>
              </a:spcAft>
              <a:buNone/>
            </a:pPr>
            <a:r>
              <a:rPr lang="ru-RU" sz="3600" b="1" kern="100" dirty="0" smtClean="0">
                <a:solidFill>
                  <a:srgbClr val="000000"/>
                </a:solidFill>
                <a:latin typeface="Times New Roman"/>
                <a:ea typeface="Batang"/>
                <a:cs typeface="Times New Roman"/>
              </a:rPr>
              <a:t>грамотным и станет основанием его </a:t>
            </a:r>
          </a:p>
          <a:p>
            <a:pPr marL="76200" algn="ctr" latinLnBrk="1">
              <a:spcAft>
                <a:spcPts val="0"/>
              </a:spcAft>
              <a:buNone/>
            </a:pPr>
            <a:r>
              <a:rPr lang="ru-RU" sz="3600" b="1" kern="100" dirty="0" smtClean="0">
                <a:solidFill>
                  <a:srgbClr val="000000"/>
                </a:solidFill>
                <a:latin typeface="Times New Roman"/>
                <a:ea typeface="Batang"/>
                <a:cs typeface="Times New Roman"/>
              </a:rPr>
              <a:t>правильного выбора для дальнейшей </a:t>
            </a:r>
          </a:p>
          <a:p>
            <a:pPr marL="76200" algn="ctr" latinLnBrk="1">
              <a:spcAft>
                <a:spcPts val="0"/>
              </a:spcAft>
              <a:buNone/>
            </a:pPr>
            <a:r>
              <a:rPr lang="ru-RU" sz="3600" b="1" kern="100" dirty="0" smtClean="0">
                <a:solidFill>
                  <a:srgbClr val="000000"/>
                </a:solidFill>
                <a:latin typeface="Times New Roman"/>
                <a:ea typeface="Batang"/>
                <a:cs typeface="Times New Roman"/>
              </a:rPr>
              <a:t>счастливой жизни.</a:t>
            </a:r>
            <a:endParaRPr lang="ru-RU" sz="3600" kern="100" dirty="0" smtClean="0">
              <a:latin typeface="Calibri"/>
              <a:ea typeface="Calibri"/>
              <a:cs typeface="Times New Roman"/>
            </a:endParaRPr>
          </a:p>
          <a:p>
            <a:pPr algn="ctr">
              <a:buNone/>
            </a:pPr>
            <a:endParaRPr lang="ru-RU" dirty="0"/>
          </a:p>
        </p:txBody>
      </p:sp>
      <p:pic>
        <p:nvPicPr>
          <p:cNvPr id="33794" name="Picture 2" descr="http://www.obrestipolovinku.ru/images/head_bab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5000624"/>
            <a:ext cx="7620000" cy="1857376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 Box 9"/>
          <p:cNvSpPr txBox="1">
            <a:spLocks noChangeArrowheads="1"/>
          </p:cNvSpPr>
          <p:nvPr/>
        </p:nvSpPr>
        <p:spPr bwMode="auto">
          <a:xfrm>
            <a:off x="2514600" y="430213"/>
            <a:ext cx="523893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ru-RU" sz="4000" b="1" dirty="0">
                <a:latin typeface="Century725 Blk BT" pitchFamily="18" charset="0"/>
              </a:rPr>
              <a:t>Д</a:t>
            </a:r>
            <a:r>
              <a:rPr lang="ru-RU" sz="4000" b="1" dirty="0" smtClean="0">
                <a:latin typeface="Century725 Blk BT" pitchFamily="18" charset="0"/>
              </a:rPr>
              <a:t>ошкольники</a:t>
            </a:r>
            <a:endParaRPr lang="en-US" sz="4000" b="1" dirty="0">
              <a:latin typeface="Century725 Blk BT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4000" b="1" dirty="0">
                <a:latin typeface="Century725 Blk BT" pitchFamily="18" charset="0"/>
              </a:rPr>
              <a:t> </a:t>
            </a:r>
            <a:r>
              <a:rPr lang="en-US" sz="4000" b="1" dirty="0" smtClean="0">
                <a:latin typeface="Century725 Blk BT" pitchFamily="18" charset="0"/>
              </a:rPr>
              <a:t>(</a:t>
            </a:r>
            <a:r>
              <a:rPr lang="ru-RU" sz="4000" b="1" dirty="0" smtClean="0">
                <a:latin typeface="Century725 Blk BT" pitchFamily="18" charset="0"/>
              </a:rPr>
              <a:t>Возраст </a:t>
            </a:r>
            <a:r>
              <a:rPr lang="en-US" sz="4000" b="1" dirty="0" smtClean="0">
                <a:latin typeface="Century725 Blk BT" pitchFamily="18" charset="0"/>
              </a:rPr>
              <a:t>4 </a:t>
            </a:r>
            <a:r>
              <a:rPr lang="en-US" sz="4000" b="1" dirty="0">
                <a:latin typeface="Century725 Blk BT" pitchFamily="18" charset="0"/>
              </a:rPr>
              <a:t>&amp; </a:t>
            </a:r>
            <a:r>
              <a:rPr lang="en-US" sz="4000" b="1" dirty="0" smtClean="0">
                <a:latin typeface="Century725 Blk BT" pitchFamily="18" charset="0"/>
              </a:rPr>
              <a:t>5</a:t>
            </a:r>
            <a:r>
              <a:rPr lang="ru-RU" sz="4000" b="1" dirty="0" smtClean="0">
                <a:latin typeface="Century725 Blk BT" pitchFamily="18" charset="0"/>
              </a:rPr>
              <a:t> лет</a:t>
            </a:r>
            <a:r>
              <a:rPr lang="en-US" sz="4000" b="1" dirty="0" smtClean="0">
                <a:latin typeface="Century725 Blk BT" pitchFamily="18" charset="0"/>
              </a:rPr>
              <a:t>)</a:t>
            </a:r>
            <a:endParaRPr lang="en-US" sz="4000" b="1" dirty="0">
              <a:latin typeface="Century725 Blk BT" pitchFamily="18" charset="0"/>
            </a:endParaRPr>
          </a:p>
        </p:txBody>
      </p:sp>
      <p:sp>
        <p:nvSpPr>
          <p:cNvPr id="44034" name="Text Box 10"/>
          <p:cNvSpPr txBox="1">
            <a:spLocks noChangeArrowheads="1"/>
          </p:cNvSpPr>
          <p:nvPr/>
        </p:nvSpPr>
        <p:spPr bwMode="auto">
          <a:xfrm>
            <a:off x="1905000" y="5562600"/>
            <a:ext cx="5753100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ru-RU" sz="4000" b="1" dirty="0" smtClean="0">
                <a:solidFill>
                  <a:srgbClr val="FF0066"/>
                </a:solidFill>
              </a:rPr>
              <a:t>Половое воспитание дошкольников</a:t>
            </a:r>
            <a:endParaRPr lang="en-US" sz="4000" b="1" dirty="0">
              <a:solidFill>
                <a:srgbClr val="FF0066"/>
              </a:solidFill>
            </a:endParaRPr>
          </a:p>
          <a:p>
            <a:pPr eaLnBrk="1" hangingPunct="1"/>
            <a:endParaRPr lang="en-US" sz="4400" b="1" dirty="0">
              <a:solidFill>
                <a:srgbClr val="FF0066"/>
              </a:solidFill>
            </a:endParaRPr>
          </a:p>
        </p:txBody>
      </p:sp>
      <p:pic>
        <p:nvPicPr>
          <p:cNvPr id="44035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3075" y="1905000"/>
            <a:ext cx="5657850" cy="379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-1" y="609600"/>
            <a:ext cx="9144001" cy="600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marL="742950" lvl="0" indent="-742950" latinLnBrk="1">
              <a:buFont typeface="+mj-lt"/>
              <a:buAutoNum type="arabicPeriod"/>
            </a:pPr>
            <a:r>
              <a:rPr lang="ru-RU" sz="3200" dirty="0" smtClean="0"/>
              <a:t>Начните с рассказа о творении из книги Бытие. </a:t>
            </a:r>
          </a:p>
          <a:p>
            <a:pPr marL="742950" lvl="0" indent="-742950" latinLnBrk="1">
              <a:buFont typeface="+mj-lt"/>
              <a:buAutoNum type="arabicPeriod"/>
            </a:pPr>
            <a:r>
              <a:rPr lang="ru-RU" sz="3200" dirty="0" smtClean="0"/>
              <a:t>Кратко расскажите о зачатии и рождении </a:t>
            </a:r>
          </a:p>
          <a:p>
            <a:pPr marL="742950" lvl="0" indent="-742950" latinLnBrk="1"/>
            <a:r>
              <a:rPr lang="ru-RU" sz="3200" dirty="0" smtClean="0"/>
              <a:t>        человека.</a:t>
            </a:r>
          </a:p>
          <a:p>
            <a:pPr marL="742950" lvl="0" indent="-742950" latinLnBrk="1"/>
            <a:r>
              <a:rPr lang="ru-RU" sz="3200" dirty="0" smtClean="0"/>
              <a:t>3.     Будьте тактичны и чутки, когда ребёнок </a:t>
            </a:r>
          </a:p>
          <a:p>
            <a:pPr marL="742950" lvl="0" indent="-742950" latinLnBrk="1"/>
            <a:r>
              <a:rPr lang="ru-RU" sz="3200" dirty="0" smtClean="0"/>
              <a:t>        начинает проявлять интерес к своим половым органам.</a:t>
            </a:r>
          </a:p>
          <a:p>
            <a:pPr marL="742950" lvl="0" indent="-742950" latinLnBrk="1"/>
            <a:r>
              <a:rPr lang="ru-RU" sz="3200" dirty="0" smtClean="0"/>
              <a:t>4.     Пресекайте игры в доктора или медсестру,</a:t>
            </a:r>
          </a:p>
          <a:p>
            <a:pPr marL="742950" lvl="0" indent="-742950" latinLnBrk="1"/>
            <a:r>
              <a:rPr lang="ru-RU" sz="3200" dirty="0" smtClean="0"/>
              <a:t>        если дети рассматривают обнажённые тела     друг друга, особенно гениталии.</a:t>
            </a:r>
          </a:p>
          <a:p>
            <a:pPr marL="742950" lvl="0" indent="-742950" latinLnBrk="1">
              <a:buAutoNum type="arabicPeriod" startAt="5"/>
            </a:pPr>
            <a:r>
              <a:rPr lang="ru-RU" sz="3200" dirty="0" smtClean="0"/>
              <a:t>Если дети хотят поиграть с переодеванием, </a:t>
            </a:r>
          </a:p>
          <a:p>
            <a:pPr marL="742950" lvl="0" indent="-742950" latinLnBrk="1"/>
            <a:r>
              <a:rPr lang="ru-RU" sz="3200" dirty="0" smtClean="0"/>
              <a:t>       поощряйте мальчиков одеваться только в </a:t>
            </a:r>
          </a:p>
          <a:p>
            <a:pPr marL="742950" lvl="0" indent="-742950" latinLnBrk="1"/>
            <a:r>
              <a:rPr lang="ru-RU" sz="3200" dirty="0" smtClean="0"/>
              <a:t>        мужскую одежду, а девочек в женскую. 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www.moldovenii.md/resources/files/photo/e/9/e9de68209de2da0b0134f3accc6e8618_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35053" y="0"/>
            <a:ext cx="11479053" cy="6858000"/>
          </a:xfrm>
          <a:prstGeom prst="rect">
            <a:avLst/>
          </a:prstGeom>
          <a:noFill/>
        </p:spPr>
      </p:pic>
      <p:sp>
        <p:nvSpPr>
          <p:cNvPr id="49154" name="Text Box 6"/>
          <p:cNvSpPr txBox="1">
            <a:spLocks noChangeArrowheads="1"/>
          </p:cNvSpPr>
          <p:nvPr/>
        </p:nvSpPr>
        <p:spPr bwMode="auto">
          <a:xfrm rot="-7968">
            <a:off x="4171950" y="4125913"/>
            <a:ext cx="4953000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90000"/>
              </a:lnSpc>
            </a:pPr>
            <a:endParaRPr lang="ru-RU" sz="2800" b="1">
              <a:solidFill>
                <a:srgbClr val="0000CC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4035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19754">
            <a:off x="5689420" y="4044038"/>
            <a:ext cx="3543438" cy="2971800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28600"/>
            <a:ext cx="9144000" cy="3810000"/>
          </a:xfrm>
          <a:effectLst>
            <a:outerShdw blurRad="50800" dist="50800" dir="5400000" algn="ctr" rotWithShape="0">
              <a:schemeClr val="bg1"/>
            </a:outerShdw>
          </a:effectLst>
        </p:spPr>
        <p:txBody>
          <a:bodyPr/>
          <a:lstStyle/>
          <a:p>
            <a:pPr latinLnBrk="1">
              <a:buNone/>
            </a:pPr>
            <a:r>
              <a:rPr lang="ru-RU" b="1" dirty="0" smtClean="0"/>
              <a:t>«Сексуальность ребёнка формируется в течение </a:t>
            </a:r>
          </a:p>
          <a:p>
            <a:pPr latinLnBrk="1">
              <a:buNone/>
            </a:pPr>
            <a:r>
              <a:rPr lang="ru-RU" b="1" dirty="0" smtClean="0"/>
              <a:t>первых 5 или 6 лет. Мальчику необходимо  </a:t>
            </a:r>
          </a:p>
          <a:p>
            <a:pPr latinLnBrk="1">
              <a:buNone/>
            </a:pPr>
            <a:r>
              <a:rPr lang="ru-RU" b="1" dirty="0" smtClean="0"/>
              <a:t>общаться с отцом для того, чтобы его личность как</a:t>
            </a:r>
          </a:p>
          <a:p>
            <a:pPr latinLnBrk="1">
              <a:buNone/>
            </a:pPr>
            <a:r>
              <a:rPr lang="ru-RU" b="1" dirty="0" smtClean="0"/>
              <a:t>мужчины сформировалась правильно. Мальчикам, </a:t>
            </a:r>
          </a:p>
          <a:p>
            <a:pPr latinLnBrk="1">
              <a:buNone/>
            </a:pPr>
            <a:r>
              <a:rPr lang="ru-RU" b="1" dirty="0" smtClean="0"/>
              <a:t>чьи отцы не принимают участия в их воспитании, </a:t>
            </a:r>
          </a:p>
          <a:p>
            <a:pPr latinLnBrk="1">
              <a:buNone/>
            </a:pPr>
            <a:r>
              <a:rPr lang="ru-RU" b="1" dirty="0" smtClean="0"/>
              <a:t>труднее осознавать своё предназначение как </a:t>
            </a:r>
          </a:p>
          <a:p>
            <a:pPr latinLnBrk="1">
              <a:buNone/>
            </a:pPr>
            <a:r>
              <a:rPr lang="ru-RU" b="1" dirty="0" smtClean="0"/>
              <a:t>мужчины. А чересчур доминирующие матери могут </a:t>
            </a:r>
          </a:p>
          <a:p>
            <a:pPr latinLnBrk="1">
              <a:buNone/>
            </a:pPr>
            <a:r>
              <a:rPr lang="ru-RU" b="1" dirty="0" smtClean="0"/>
              <a:t>подавлять в сыновьях качества, свойственные </a:t>
            </a:r>
          </a:p>
          <a:p>
            <a:pPr latinLnBrk="1">
              <a:buNone/>
            </a:pPr>
            <a:r>
              <a:rPr lang="ru-RU" b="1" dirty="0" smtClean="0"/>
              <a:t>мужчинам». </a:t>
            </a:r>
          </a:p>
          <a:p>
            <a:pPr latinLnBrk="1">
              <a:buNone/>
            </a:pPr>
            <a:r>
              <a:rPr lang="ru-RU" b="1" dirty="0" smtClean="0"/>
              <a:t>(Роль полов и христианская семья.</a:t>
            </a:r>
          </a:p>
          <a:p>
            <a:pPr latinLnBrk="1">
              <a:buNone/>
            </a:pPr>
            <a:r>
              <a:rPr lang="en-US" b="1" i="1" dirty="0" smtClean="0"/>
              <a:t>Peter </a:t>
            </a:r>
            <a:r>
              <a:rPr lang="en-US" b="1" i="1" dirty="0" err="1" smtClean="0"/>
              <a:t>Blitchington</a:t>
            </a:r>
            <a:r>
              <a:rPr lang="ru-RU" b="1" dirty="0" smtClean="0"/>
              <a:t>)</a:t>
            </a:r>
            <a:endParaRPr lang="ru-RU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581400" y="1623727"/>
            <a:ext cx="52578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90000"/>
              </a:lnSpc>
            </a:pPr>
            <a:endParaRPr lang="en-US" sz="3000" dirty="0">
              <a:solidFill>
                <a:srgbClr val="0000FF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Rounded MT Bold" charset="0"/>
              </a:rPr>
              <a:t>Мифы о половом воспитании </a:t>
            </a:r>
            <a:endParaRPr lang="en-US" dirty="0" smtClean="0">
              <a:latin typeface="Arial Rounded MT Bold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 fontScale="92500" lnSpcReduction="10000"/>
          </a:bodyPr>
          <a:lstStyle/>
          <a:p>
            <a:pPr lvl="0" latinLnBrk="1"/>
            <a:r>
              <a:rPr lang="ru-RU" b="1" dirty="0" smtClean="0"/>
              <a:t>Половое воспитание повышает сексуальность.</a:t>
            </a:r>
          </a:p>
          <a:p>
            <a:pPr lvl="0" latinLnBrk="1"/>
            <a:r>
              <a:rPr lang="ru-RU" b="1" dirty="0" smtClean="0"/>
              <a:t>Секс – нечто грязное, мерзкое, этого лучше избегать.</a:t>
            </a:r>
          </a:p>
          <a:p>
            <a:pPr lvl="0" latinLnBrk="1"/>
            <a:r>
              <a:rPr lang="ru-RU" b="1" dirty="0" smtClean="0"/>
              <a:t>Если рассказать детям слишком много, это смутит их и испугает.</a:t>
            </a:r>
          </a:p>
          <a:p>
            <a:pPr lvl="0" latinLnBrk="1"/>
            <a:r>
              <a:rPr lang="ru-RU" b="1" dirty="0" smtClean="0"/>
              <a:t>Дети не любят разговаривать с родителями о сексе. </a:t>
            </a:r>
          </a:p>
          <a:p>
            <a:pPr lvl="0" latinLnBrk="1"/>
            <a:r>
              <a:rPr lang="ru-RU" b="1" dirty="0" smtClean="0"/>
              <a:t>Кто-нибудь другой может просветить их в вопросах </a:t>
            </a:r>
          </a:p>
          <a:p>
            <a:pPr lvl="0" latinLnBrk="1">
              <a:buNone/>
            </a:pPr>
            <a:r>
              <a:rPr lang="ru-RU" b="1" dirty="0" smtClean="0"/>
              <a:t>    секса. </a:t>
            </a:r>
          </a:p>
          <a:p>
            <a:pPr lvl="0" latinLnBrk="1"/>
            <a:r>
              <a:rPr lang="ru-RU" b="1" dirty="0" smtClean="0"/>
              <a:t>Не следует говорить, пока дети сами не спросят. </a:t>
            </a:r>
          </a:p>
          <a:p>
            <a:pPr lvl="0" latinLnBrk="1">
              <a:buNone/>
            </a:pPr>
            <a:r>
              <a:rPr lang="ru-RU" b="1" dirty="0" smtClean="0"/>
              <a:t>    (Если они не начнут этого разговора, выдохните </a:t>
            </a:r>
          </a:p>
          <a:p>
            <a:pPr lvl="0" latinLnBrk="1">
              <a:buNone/>
            </a:pPr>
            <a:r>
              <a:rPr lang="ru-RU" b="1" dirty="0" smtClean="0"/>
              <a:t>    с облегчением!)</a:t>
            </a:r>
            <a:endParaRPr lang="ru-RU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 Box 8"/>
          <p:cNvSpPr txBox="1">
            <a:spLocks noChangeArrowheads="1"/>
          </p:cNvSpPr>
          <p:nvPr/>
        </p:nvSpPr>
        <p:spPr bwMode="auto">
          <a:xfrm>
            <a:off x="2051050" y="379274"/>
            <a:ext cx="51816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ru-RU" sz="3600" b="1" dirty="0" smtClean="0">
                <a:solidFill>
                  <a:srgbClr val="0000CC"/>
                </a:solidFill>
                <a:latin typeface="Benguiat Bk BT" pitchFamily="18" charset="0"/>
              </a:rPr>
              <a:t>Дети младшего </a:t>
            </a:r>
            <a:r>
              <a:rPr lang="ru-RU" sz="3600" b="1" dirty="0">
                <a:solidFill>
                  <a:srgbClr val="0000CC"/>
                </a:solidFill>
                <a:latin typeface="Benguiat Bk BT" pitchFamily="18" charset="0"/>
              </a:rPr>
              <a:t>школьного возраста </a:t>
            </a:r>
            <a:r>
              <a:rPr lang="en-US" sz="3600" b="1" dirty="0" smtClean="0">
                <a:solidFill>
                  <a:srgbClr val="0000CC"/>
                </a:solidFill>
                <a:latin typeface="Benguiat Bk BT" pitchFamily="18" charset="0"/>
              </a:rPr>
              <a:t>(</a:t>
            </a:r>
            <a:r>
              <a:rPr lang="ru-RU" sz="3600" b="1" dirty="0" smtClean="0">
                <a:solidFill>
                  <a:srgbClr val="0000CC"/>
                </a:solidFill>
                <a:latin typeface="Benguiat Bk BT" pitchFamily="18" charset="0"/>
              </a:rPr>
              <a:t>Возраст </a:t>
            </a:r>
            <a:r>
              <a:rPr lang="en-US" sz="3600" b="1" dirty="0" smtClean="0">
                <a:solidFill>
                  <a:srgbClr val="0000CC"/>
                </a:solidFill>
                <a:latin typeface="Benguiat Bk BT" pitchFamily="18" charset="0"/>
              </a:rPr>
              <a:t>6-10</a:t>
            </a:r>
            <a:r>
              <a:rPr lang="ru-RU" sz="3600" b="1" dirty="0" smtClean="0">
                <a:solidFill>
                  <a:srgbClr val="0000CC"/>
                </a:solidFill>
                <a:latin typeface="Benguiat Bk BT" pitchFamily="18" charset="0"/>
              </a:rPr>
              <a:t> лет</a:t>
            </a:r>
            <a:r>
              <a:rPr lang="en-US" sz="3600" b="1" dirty="0" smtClean="0">
                <a:solidFill>
                  <a:srgbClr val="0000CC"/>
                </a:solidFill>
                <a:latin typeface="Benguiat Bk BT" pitchFamily="18" charset="0"/>
              </a:rPr>
              <a:t>)</a:t>
            </a:r>
            <a:endParaRPr lang="en-US" sz="3600" b="1" dirty="0">
              <a:solidFill>
                <a:srgbClr val="0000CC"/>
              </a:solidFill>
              <a:latin typeface="Benguiat Bk BT" pitchFamily="18" charset="0"/>
            </a:endParaRPr>
          </a:p>
        </p:txBody>
      </p:sp>
      <p:sp>
        <p:nvSpPr>
          <p:cNvPr id="50178" name="Text Box 9"/>
          <p:cNvSpPr txBox="1">
            <a:spLocks noChangeArrowheads="1"/>
          </p:cNvSpPr>
          <p:nvPr/>
        </p:nvSpPr>
        <p:spPr bwMode="auto">
          <a:xfrm>
            <a:off x="6842760" y="4342346"/>
            <a:ext cx="2286000" cy="1588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65000"/>
              </a:lnSpc>
            </a:pPr>
            <a:r>
              <a:rPr lang="en-US" sz="3200" b="1" dirty="0">
                <a:solidFill>
                  <a:srgbClr val="FF3399"/>
                </a:solidFill>
              </a:rPr>
              <a:t>  </a:t>
            </a:r>
            <a:r>
              <a:rPr lang="ru-RU" sz="3200" b="1" dirty="0">
                <a:solidFill>
                  <a:srgbClr val="FF3399"/>
                </a:solidFill>
                <a:latin typeface="Arial Black" pitchFamily="34" charset="0"/>
              </a:rPr>
              <a:t>П</a:t>
            </a:r>
            <a:r>
              <a:rPr lang="ru-RU" sz="3200" b="1" dirty="0" smtClean="0">
                <a:solidFill>
                  <a:srgbClr val="FF3399"/>
                </a:solidFill>
                <a:latin typeface="Arial Black" pitchFamily="34" charset="0"/>
              </a:rPr>
              <a:t>оловое </a:t>
            </a:r>
            <a:endParaRPr lang="en-US" sz="3200" b="1" dirty="0">
              <a:solidFill>
                <a:srgbClr val="FF3399"/>
              </a:solidFill>
              <a:latin typeface="Arial Black" pitchFamily="34" charset="0"/>
            </a:endParaRPr>
          </a:p>
          <a:p>
            <a:pPr eaLnBrk="1" hangingPunct="1">
              <a:lnSpc>
                <a:spcPct val="65000"/>
              </a:lnSpc>
            </a:pPr>
            <a:endParaRPr lang="en-US" sz="3200" b="1" dirty="0">
              <a:solidFill>
                <a:srgbClr val="FF3399"/>
              </a:solidFill>
              <a:latin typeface="Arial Black" pitchFamily="34" charset="0"/>
            </a:endParaRPr>
          </a:p>
          <a:p>
            <a:pPr eaLnBrk="1" hangingPunct="1">
              <a:lnSpc>
                <a:spcPct val="65000"/>
              </a:lnSpc>
            </a:pPr>
            <a:endParaRPr lang="en-US" sz="3200" b="1" dirty="0">
              <a:solidFill>
                <a:srgbClr val="FF3399"/>
              </a:solidFill>
            </a:endParaRPr>
          </a:p>
          <a:p>
            <a:pPr eaLnBrk="1" hangingPunct="1">
              <a:lnSpc>
                <a:spcPct val="50000"/>
              </a:lnSpc>
            </a:pPr>
            <a:r>
              <a:rPr lang="en-US" sz="2800" b="1" dirty="0">
                <a:solidFill>
                  <a:srgbClr val="FF3399"/>
                </a:solidFill>
              </a:rPr>
              <a:t> </a:t>
            </a:r>
            <a:endParaRPr lang="en-US" sz="2800" b="1" dirty="0">
              <a:solidFill>
                <a:srgbClr val="FF3399"/>
              </a:solidFill>
              <a:latin typeface="Benguiat Bk BT" pitchFamily="18" charset="0"/>
            </a:endParaRPr>
          </a:p>
        </p:txBody>
      </p:sp>
      <p:sp>
        <p:nvSpPr>
          <p:cNvPr id="50179" name="Text Box 10"/>
          <p:cNvSpPr txBox="1">
            <a:spLocks noChangeArrowheads="1"/>
          </p:cNvSpPr>
          <p:nvPr/>
        </p:nvSpPr>
        <p:spPr bwMode="auto">
          <a:xfrm>
            <a:off x="6858000" y="5257800"/>
            <a:ext cx="25002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ru-RU" sz="2800" b="1" dirty="0">
                <a:solidFill>
                  <a:srgbClr val="D60093"/>
                </a:solidFill>
              </a:rPr>
              <a:t>В</a:t>
            </a:r>
            <a:r>
              <a:rPr lang="ru-RU" sz="2800" b="1" dirty="0" smtClean="0">
                <a:solidFill>
                  <a:srgbClr val="D60093"/>
                </a:solidFill>
              </a:rPr>
              <a:t>оспитание</a:t>
            </a:r>
            <a:endParaRPr lang="en-US" sz="2800" b="1" dirty="0">
              <a:solidFill>
                <a:srgbClr val="D60093"/>
              </a:solidFill>
            </a:endParaRPr>
          </a:p>
        </p:txBody>
      </p:sp>
      <p:pic>
        <p:nvPicPr>
          <p:cNvPr id="45060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2209800"/>
            <a:ext cx="5465763" cy="4372945"/>
          </a:xfrm>
          <a:prstGeom prst="rect">
            <a:avLst/>
          </a:prstGeom>
          <a:ln w="57150" cmpd="sng">
            <a:solidFill>
              <a:srgbClr val="008000"/>
            </a:solidFill>
            <a:miter lim="800000"/>
            <a:headEnd/>
            <a:tailEnd/>
          </a:ln>
          <a:effectLst>
            <a:innerShdw blurRad="76200">
              <a:srgbClr val="000000"/>
            </a:inn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 Box 4"/>
          <p:cNvSpPr txBox="1">
            <a:spLocks noChangeArrowheads="1"/>
          </p:cNvSpPr>
          <p:nvPr/>
        </p:nvSpPr>
        <p:spPr bwMode="auto">
          <a:xfrm>
            <a:off x="1752601" y="457200"/>
            <a:ext cx="7391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ru-RU" sz="3600" b="1" dirty="0" smtClean="0">
                <a:latin typeface="Benguiat Bk BT" pitchFamily="18" charset="0"/>
              </a:rPr>
              <a:t>Поведение </a:t>
            </a:r>
            <a:r>
              <a:rPr lang="ru-RU" sz="3600" b="1" dirty="0">
                <a:latin typeface="Benguiat Bk BT" pitchFamily="18" charset="0"/>
              </a:rPr>
              <a:t>младших школьников </a:t>
            </a:r>
            <a:endParaRPr lang="en-US" sz="3600" b="1" dirty="0">
              <a:latin typeface="Benguiat Bk BT" pitchFamily="18" charset="0"/>
            </a:endParaRPr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0" y="1447800"/>
            <a:ext cx="9372600" cy="5539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9pPr>
          </a:lstStyle>
          <a:p>
            <a:pPr lvl="0" latinLnBrk="1"/>
            <a:r>
              <a:rPr lang="ru-RU" sz="3000" dirty="0" smtClean="0"/>
              <a:t>К 6 годам проявляют интерес к физическим различиям  </a:t>
            </a:r>
          </a:p>
          <a:p>
            <a:pPr lvl="0" latinLnBrk="1">
              <a:buNone/>
            </a:pPr>
            <a:r>
              <a:rPr lang="ru-RU" sz="3000" dirty="0" smtClean="0"/>
              <a:t>между мальчиками и девочками. </a:t>
            </a:r>
          </a:p>
          <a:p>
            <a:pPr lvl="0" latinLnBrk="1"/>
            <a:r>
              <a:rPr lang="ru-RU" sz="3000" dirty="0" smtClean="0"/>
              <a:t>К 8 годам начинают разговаривать о сексе со своими</a:t>
            </a:r>
          </a:p>
          <a:p>
            <a:pPr lvl="0" latinLnBrk="1">
              <a:buNone/>
            </a:pPr>
            <a:r>
              <a:rPr lang="ru-RU" sz="3000" dirty="0" smtClean="0"/>
              <a:t>друзьями, используют термины, связанные с половой </a:t>
            </a:r>
          </a:p>
          <a:p>
            <a:pPr lvl="0" latinLnBrk="1">
              <a:buNone/>
            </a:pPr>
            <a:r>
              <a:rPr lang="ru-RU" sz="3000" dirty="0" smtClean="0"/>
              <a:t>жизнью, в ругательствах.</a:t>
            </a:r>
          </a:p>
          <a:p>
            <a:pPr lvl="0" latinLnBrk="1"/>
            <a:r>
              <a:rPr lang="ru-RU" sz="3000" dirty="0" smtClean="0"/>
              <a:t>Могут вступать в половые игры, чтобы удовлетворить </a:t>
            </a:r>
          </a:p>
          <a:p>
            <a:pPr lvl="0" latinLnBrk="1">
              <a:buNone/>
            </a:pPr>
            <a:r>
              <a:rPr lang="ru-RU" sz="3000" dirty="0" smtClean="0"/>
              <a:t>любопытство. </a:t>
            </a:r>
          </a:p>
          <a:p>
            <a:pPr lvl="0" latinLnBrk="1"/>
            <a:r>
              <a:rPr lang="ru-RU" sz="3000" dirty="0" smtClean="0"/>
              <a:t>К 10 годам узнают о половом акте от своих друзей. </a:t>
            </a:r>
          </a:p>
          <a:p>
            <a:pPr lvl="0" latinLnBrk="1"/>
            <a:r>
              <a:rPr lang="ru-RU" sz="3000" dirty="0" smtClean="0"/>
              <a:t>Проявляют интерес к процессу зачатия и развития </a:t>
            </a:r>
          </a:p>
          <a:p>
            <a:pPr lvl="0" latinLnBrk="1">
              <a:buNone/>
            </a:pPr>
            <a:r>
              <a:rPr lang="ru-RU" sz="3000" dirty="0" smtClean="0"/>
              <a:t> ребёнка внутри матери. </a:t>
            </a:r>
            <a:endParaRPr lang="ru-RU" sz="3000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thumbs.dreamstime.com/t/%D0%B7%D0%B0?-%D0%BD%D0%B8%D0%B9-%D1%81%D1%8B%D0%BD%D0%BE%D0%BA-%D0%BE%D1%82%D1%86%D0%B0-%D0%BA-18688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4197410"/>
            <a:ext cx="1779268" cy="266059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3554" name="Picture 2" descr="http://99let.ru.mastertest.ru/wp-content/uploads/2015/09/flexitol_home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86866" y="2133600"/>
            <a:ext cx="3928533" cy="22098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3249" name="Text Box 5"/>
          <p:cNvSpPr txBox="1">
            <a:spLocks noChangeArrowheads="1"/>
          </p:cNvSpPr>
          <p:nvPr/>
        </p:nvSpPr>
        <p:spPr bwMode="auto">
          <a:xfrm>
            <a:off x="2438400" y="685800"/>
            <a:ext cx="478047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ru-RU" sz="4000" b="1" dirty="0" smtClean="0">
                <a:latin typeface="Benguiat Bk BT" pitchFamily="18" charset="0"/>
              </a:rPr>
              <a:t>Обучение </a:t>
            </a:r>
            <a:r>
              <a:rPr lang="ru-RU" sz="4000" b="1" dirty="0">
                <a:latin typeface="Benguiat Bk BT" pitchFamily="18" charset="0"/>
              </a:rPr>
              <a:t>основам</a:t>
            </a:r>
            <a:endParaRPr lang="en-US" sz="4000" b="1" dirty="0">
              <a:latin typeface="Benguiat Bk BT" pitchFamily="18" charset="0"/>
            </a:endParaRP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685800" y="1676400"/>
            <a:ext cx="51816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lvl="0" latinLnBrk="1"/>
            <a:r>
              <a:rPr lang="ru-RU" sz="3200" dirty="0" smtClean="0"/>
              <a:t>Матери должны объяснить своим 9–10-летним дочерям, что менструация –</a:t>
            </a:r>
          </a:p>
          <a:p>
            <a:pPr lvl="0" latinLnBrk="1"/>
            <a:r>
              <a:rPr lang="ru-RU" sz="3200" dirty="0" smtClean="0"/>
              <a:t>естественное, </a:t>
            </a:r>
          </a:p>
          <a:p>
            <a:pPr lvl="0" latinLnBrk="1"/>
            <a:r>
              <a:rPr lang="ru-RU" sz="3200" dirty="0" smtClean="0"/>
              <a:t>закономерное явление. </a:t>
            </a: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228600" y="1828800"/>
            <a:ext cx="228600" cy="228600"/>
          </a:xfrm>
          <a:prstGeom prst="rect">
            <a:avLst/>
          </a:prstGeom>
          <a:solidFill>
            <a:srgbClr val="F8F8F8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endParaRPr lang="ru-RU" sz="2800" b="1"/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3048000" y="4724400"/>
            <a:ext cx="228600" cy="228600"/>
          </a:xfrm>
          <a:prstGeom prst="rect">
            <a:avLst/>
          </a:prstGeom>
          <a:solidFill>
            <a:srgbClr val="F8F8F8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endParaRPr lang="ru-RU" sz="2800" b="1"/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0" y="4495800"/>
            <a:ext cx="5715000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lvl="0" latinLnBrk="1"/>
            <a:r>
              <a:rPr lang="ru-RU" sz="3200" dirty="0" smtClean="0"/>
              <a:t>Отцы должны объяснить своим 9–10-летним сыновьям, что  </a:t>
            </a:r>
          </a:p>
          <a:p>
            <a:pPr lvl="0" latinLnBrk="1"/>
            <a:r>
              <a:rPr lang="ru-RU" sz="3200" dirty="0" smtClean="0"/>
              <a:t>поллюции естественны для </a:t>
            </a:r>
          </a:p>
          <a:p>
            <a:pPr lvl="0" latinLnBrk="1"/>
            <a:r>
              <a:rPr lang="ru-RU" sz="3200" dirty="0" smtClean="0"/>
              <a:t>представителей мужского пола.</a:t>
            </a:r>
            <a:endParaRPr lang="ru-RU" sz="32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 autoUpdateAnimBg="0"/>
      <p:bldP spid="32775" grpId="0" animBg="1" autoUpdateAnimBg="0"/>
      <p:bldP spid="32776" grpId="0" animBg="1" autoUpdateAnimBg="0"/>
      <p:bldP spid="10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188" y="1708150"/>
            <a:ext cx="7947025" cy="496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8" name="Text Box 3"/>
          <p:cNvSpPr txBox="1">
            <a:spLocks noChangeArrowheads="1"/>
          </p:cNvSpPr>
          <p:nvPr/>
        </p:nvSpPr>
        <p:spPr bwMode="auto">
          <a:xfrm>
            <a:off x="1295400" y="762000"/>
            <a:ext cx="693170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ru-RU" sz="4000" b="1" dirty="0" smtClean="0">
                <a:latin typeface="Benguiat Bk BT" pitchFamily="18" charset="0"/>
              </a:rPr>
              <a:t>Объяснение полового </a:t>
            </a:r>
            <a:r>
              <a:rPr lang="ru-RU" sz="4000" b="1" dirty="0">
                <a:latin typeface="Benguiat Bk BT" pitchFamily="18" charset="0"/>
              </a:rPr>
              <a:t>акта</a:t>
            </a:r>
            <a:endParaRPr lang="en-US" sz="4000" b="1" dirty="0">
              <a:latin typeface="Benguiat Bk BT" pitchFamily="18" charset="0"/>
            </a:endParaRP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751083" y="1728079"/>
            <a:ext cx="77724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buFont typeface="Wingdings" charset="0"/>
              <a:buChar char="ü"/>
              <a:defRPr/>
            </a:pPr>
            <a:r>
              <a:rPr lang="ru-RU" sz="4000" b="1" dirty="0">
                <a:solidFill>
                  <a:srgbClr val="0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	Сначала </a:t>
            </a:r>
            <a:r>
              <a:rPr lang="ru-RU" sz="4000" b="1" dirty="0" smtClean="0">
                <a:solidFill>
                  <a:srgbClr val="0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расскажите о воспроизведении </a:t>
            </a:r>
            <a:r>
              <a:rPr lang="ru-RU" sz="4000" b="1" dirty="0">
                <a:solidFill>
                  <a:srgbClr val="0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потомства у животных.</a:t>
            </a:r>
            <a:endParaRPr lang="en-US" sz="4000" b="1" dirty="0" smtClean="0">
              <a:solidFill>
                <a:srgbClr val="00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713776" y="4038600"/>
            <a:ext cx="784701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buFont typeface="Wingdings" charset="0"/>
              <a:buChar char="ü"/>
              <a:defRPr/>
            </a:pPr>
            <a:r>
              <a:rPr lang="ru-RU" sz="4000" b="1" dirty="0">
                <a:solidFill>
                  <a:schemeClr val="tx2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	Затем затроньте вопрос о том, как папы и мамы создают новую жизнь. </a:t>
            </a:r>
            <a:endParaRPr lang="en-US" sz="4000" b="1" dirty="0" smtClean="0">
              <a:solidFill>
                <a:schemeClr val="tx2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ext Box 7"/>
          <p:cNvSpPr txBox="1">
            <a:spLocks noChangeArrowheads="1"/>
          </p:cNvSpPr>
          <p:nvPr/>
        </p:nvSpPr>
        <p:spPr bwMode="auto">
          <a:xfrm>
            <a:off x="2614613" y="385763"/>
            <a:ext cx="556594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sz="4000" b="1" dirty="0">
                <a:solidFill>
                  <a:srgbClr val="0000FF"/>
                </a:solidFill>
                <a:latin typeface="Tiffany Hv BT" pitchFamily="18" charset="0"/>
              </a:rPr>
              <a:t>     </a:t>
            </a:r>
            <a:r>
              <a:rPr lang="ru-RU" sz="4000" b="1" dirty="0" smtClean="0">
                <a:latin typeface="Tiffany Hv BT" pitchFamily="18" charset="0"/>
              </a:rPr>
              <a:t>Подростки </a:t>
            </a:r>
            <a:endParaRPr lang="en-US" sz="4000" b="1" dirty="0">
              <a:latin typeface="Benguiat Bk BT" pitchFamily="18" charset="0"/>
            </a:endParaRPr>
          </a:p>
          <a:p>
            <a:pPr eaLnBrk="1" hangingPunct="1"/>
            <a:r>
              <a:rPr lang="en-US" sz="4000" b="1" dirty="0">
                <a:latin typeface="Benguiat Bk BT" pitchFamily="18" charset="0"/>
              </a:rPr>
              <a:t>  </a:t>
            </a:r>
            <a:r>
              <a:rPr lang="en-US" sz="4000" b="1" dirty="0" smtClean="0">
                <a:latin typeface="Benguiat Bk BT" pitchFamily="18" charset="0"/>
              </a:rPr>
              <a:t> (</a:t>
            </a:r>
            <a:r>
              <a:rPr lang="ru-RU" sz="4000" b="1" dirty="0" smtClean="0">
                <a:latin typeface="Benguiat Bk BT" pitchFamily="18" charset="0"/>
              </a:rPr>
              <a:t>Возраст </a:t>
            </a:r>
            <a:r>
              <a:rPr lang="en-US" sz="4000" b="1" dirty="0" smtClean="0">
                <a:latin typeface="Benguiat Bk BT" pitchFamily="18" charset="0"/>
              </a:rPr>
              <a:t>11-1</a:t>
            </a:r>
            <a:r>
              <a:rPr lang="ru-RU" sz="4000" b="1" dirty="0" smtClean="0">
                <a:latin typeface="Benguiat Bk BT" pitchFamily="18" charset="0"/>
              </a:rPr>
              <a:t>4лет</a:t>
            </a:r>
            <a:r>
              <a:rPr lang="en-US" sz="4000" b="1" dirty="0" smtClean="0">
                <a:latin typeface="Benguiat Bk BT" pitchFamily="18" charset="0"/>
              </a:rPr>
              <a:t>)</a:t>
            </a:r>
            <a:endParaRPr lang="en-US" sz="4000" b="1" dirty="0">
              <a:latin typeface="Benguiat Bk BT" pitchFamily="18" charset="0"/>
            </a:endParaRPr>
          </a:p>
        </p:txBody>
      </p:sp>
      <p:sp>
        <p:nvSpPr>
          <p:cNvPr id="56322" name="Text Box 8"/>
          <p:cNvSpPr txBox="1">
            <a:spLocks noChangeArrowheads="1"/>
          </p:cNvSpPr>
          <p:nvPr/>
        </p:nvSpPr>
        <p:spPr bwMode="auto">
          <a:xfrm>
            <a:off x="1295400" y="5791200"/>
            <a:ext cx="70866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sz="4400" b="1" dirty="0">
                <a:solidFill>
                  <a:srgbClr val="FF3399"/>
                </a:solidFill>
              </a:rPr>
              <a:t> </a:t>
            </a:r>
            <a:r>
              <a:rPr lang="ru-RU" sz="3200" b="1" dirty="0" smtClean="0">
                <a:solidFill>
                  <a:srgbClr val="D60093"/>
                </a:solidFill>
              </a:rPr>
              <a:t>П</a:t>
            </a:r>
            <a:r>
              <a:rPr lang="ru-RU" sz="3200" b="1" dirty="0" smtClean="0">
                <a:solidFill>
                  <a:srgbClr val="D60093"/>
                </a:solidFill>
                <a:latin typeface="Techno Heavy" pitchFamily="2" charset="0"/>
              </a:rPr>
              <a:t>оловое воспитание</a:t>
            </a:r>
            <a:endParaRPr lang="en-US" sz="3200" b="1" dirty="0">
              <a:solidFill>
                <a:srgbClr val="D60093"/>
              </a:solidFill>
              <a:latin typeface="Techno Heavy" pitchFamily="2" charset="0"/>
            </a:endParaRPr>
          </a:p>
        </p:txBody>
      </p:sp>
      <p:pic>
        <p:nvPicPr>
          <p:cNvPr id="56323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835150"/>
            <a:ext cx="5867400" cy="390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16"/>
          <a:stretch>
            <a:fillRect/>
          </a:stretch>
        </p:blipFill>
        <p:spPr bwMode="auto">
          <a:xfrm>
            <a:off x="6477000" y="4572000"/>
            <a:ext cx="2493547" cy="1953769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8" name="Text Box 1028"/>
          <p:cNvSpPr txBox="1">
            <a:spLocks noChangeArrowheads="1"/>
          </p:cNvSpPr>
          <p:nvPr/>
        </p:nvSpPr>
        <p:spPr bwMode="auto">
          <a:xfrm>
            <a:off x="152400" y="1656786"/>
            <a:ext cx="6553200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ru-RU" altLang="ja-JP" sz="2800" b="1" i="1" dirty="0" smtClean="0">
                <a:solidFill>
                  <a:srgbClr val="0000FF"/>
                </a:solidFill>
                <a:latin typeface="Beach" pitchFamily="34" charset="0"/>
              </a:rPr>
              <a:t>Половая зрелость характеризуется созреванием половых органов и их подготовкой к воспроизведению потомства: наступление менструального цикла у девочек, поллюция у мальчиков, появление второстепенных половых признаков – лобковых волос, волос в зоне подмышек, увеличение груди у девочек, ломка голоса. </a:t>
            </a:r>
          </a:p>
          <a:p>
            <a:pPr eaLnBrk="1" hangingPunct="1"/>
            <a:endParaRPr lang="en-US" b="1" i="1" dirty="0">
              <a:solidFill>
                <a:srgbClr val="0000FF"/>
              </a:solidFill>
              <a:latin typeface="Beach" pitchFamily="34" charset="0"/>
            </a:endParaRPr>
          </a:p>
        </p:txBody>
      </p:sp>
      <p:sp>
        <p:nvSpPr>
          <p:cNvPr id="58371" name="Text Box 1029"/>
          <p:cNvSpPr txBox="1">
            <a:spLocks noChangeArrowheads="1"/>
          </p:cNvSpPr>
          <p:nvPr/>
        </p:nvSpPr>
        <p:spPr bwMode="auto">
          <a:xfrm>
            <a:off x="2209800" y="457200"/>
            <a:ext cx="59451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ru-RU" sz="3600" b="1" dirty="0" smtClean="0"/>
              <a:t>Подготовка подростков </a:t>
            </a:r>
          </a:p>
          <a:p>
            <a:pPr algn="ctr" eaLnBrk="1" hangingPunct="1"/>
            <a:r>
              <a:rPr lang="ru-RU" sz="3600" b="1" dirty="0" smtClean="0"/>
              <a:t>к половой зрелости</a:t>
            </a:r>
            <a:endParaRPr lang="en-US" sz="3600" b="1" dirty="0">
              <a:latin typeface="Benguiat Bk BT" pitchFamily="18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800600"/>
            <a:ext cx="3124200" cy="2194304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4" name="Text Box 6"/>
          <p:cNvSpPr txBox="1">
            <a:spLocks noChangeArrowheads="1"/>
          </p:cNvSpPr>
          <p:nvPr/>
        </p:nvSpPr>
        <p:spPr bwMode="auto">
          <a:xfrm>
            <a:off x="990600" y="457200"/>
            <a:ext cx="758521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ru-RU" sz="4000" b="1" dirty="0" smtClean="0"/>
              <a:t>Признаки полового созревания </a:t>
            </a:r>
          </a:p>
          <a:p>
            <a:pPr algn="ctr" eaLnBrk="1" hangingPunct="1"/>
            <a:r>
              <a:rPr lang="ru-RU" sz="4000" b="1" dirty="0" smtClean="0"/>
              <a:t>у мальчиков </a:t>
            </a:r>
            <a:endParaRPr lang="en-US" sz="3800" b="1" dirty="0">
              <a:latin typeface="Benguiat Bk BT" pitchFamily="18" charset="0"/>
            </a:endParaRPr>
          </a:p>
        </p:txBody>
      </p:sp>
      <p:sp>
        <p:nvSpPr>
          <p:cNvPr id="54275" name="Text Box 7"/>
          <p:cNvSpPr txBox="1">
            <a:spLocks noChangeArrowheads="1"/>
          </p:cNvSpPr>
          <p:nvPr/>
        </p:nvSpPr>
        <p:spPr bwMode="auto">
          <a:xfrm>
            <a:off x="228600" y="1828800"/>
            <a:ext cx="8686800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marL="514350" lvl="0" indent="-514350" latinLnBrk="1">
              <a:buFont typeface="+mj-lt"/>
              <a:buAutoNum type="arabicPeriod"/>
            </a:pPr>
            <a:r>
              <a:rPr lang="ru-RU" sz="3200" dirty="0" smtClean="0"/>
              <a:t>Увеличение половых желёз – первый признак </a:t>
            </a:r>
          </a:p>
          <a:p>
            <a:pPr marL="514350" lvl="0" indent="-514350" latinLnBrk="1"/>
            <a:r>
              <a:rPr lang="ru-RU" sz="3200" dirty="0" smtClean="0"/>
              <a:t>      пубертатного периода. </a:t>
            </a:r>
          </a:p>
          <a:p>
            <a:pPr marL="514350" lvl="0" indent="-514350" latinLnBrk="1"/>
            <a:r>
              <a:rPr lang="ru-RU" sz="3200" dirty="0" smtClean="0"/>
              <a:t>2. Рост волос в паху, подмышечных впадинах, </a:t>
            </a:r>
          </a:p>
          <a:p>
            <a:pPr marL="514350" lvl="0" indent="-514350" latinLnBrk="1"/>
            <a:r>
              <a:rPr lang="ru-RU" sz="3200" dirty="0" smtClean="0"/>
              <a:t>    затем на лице. </a:t>
            </a:r>
          </a:p>
          <a:p>
            <a:pPr marL="514350" lvl="0" indent="-514350" latinLnBrk="1"/>
            <a:r>
              <a:rPr lang="ru-RU" sz="3200" dirty="0" smtClean="0"/>
              <a:t>3. Ломка голоса</a:t>
            </a:r>
          </a:p>
          <a:p>
            <a:pPr marL="514350" lvl="0" indent="-514350" latinLnBrk="1"/>
            <a:r>
              <a:rPr lang="ru-RU" sz="3200" dirty="0" smtClean="0"/>
              <a:t>4. Быстрый рост и набор мышечной массы. </a:t>
            </a:r>
          </a:p>
          <a:p>
            <a:pPr marL="514350" lvl="0" indent="-514350" latinLnBrk="1"/>
            <a:r>
              <a:rPr lang="ru-RU" sz="3200" dirty="0" smtClean="0"/>
              <a:t>5. Изменяется характер выделений.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76520" y="4191000"/>
            <a:ext cx="368046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2" name="Text Box 4"/>
          <p:cNvSpPr txBox="1">
            <a:spLocks noChangeArrowheads="1"/>
          </p:cNvSpPr>
          <p:nvPr/>
        </p:nvSpPr>
        <p:spPr bwMode="auto">
          <a:xfrm>
            <a:off x="1219200" y="457200"/>
            <a:ext cx="758521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algn="ctr" latinLnBrk="1"/>
            <a:r>
              <a:rPr lang="ru-RU" sz="4000" b="1" dirty="0" smtClean="0"/>
              <a:t>Признаки полового созревания </a:t>
            </a:r>
          </a:p>
          <a:p>
            <a:pPr algn="ctr" latinLnBrk="1"/>
            <a:r>
              <a:rPr lang="ru-RU" sz="4000" b="1" dirty="0" smtClean="0"/>
              <a:t>у девочек</a:t>
            </a:r>
            <a:endParaRPr lang="ru-RU" sz="4000" dirty="0"/>
          </a:p>
        </p:txBody>
      </p:sp>
      <p:sp>
        <p:nvSpPr>
          <p:cNvPr id="61443" name="Text Box 5"/>
          <p:cNvSpPr txBox="1">
            <a:spLocks noChangeArrowheads="1"/>
          </p:cNvSpPr>
          <p:nvPr/>
        </p:nvSpPr>
        <p:spPr bwMode="auto">
          <a:xfrm>
            <a:off x="228600" y="1676400"/>
            <a:ext cx="6624637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lvl="0" latinLnBrk="1"/>
            <a:r>
              <a:rPr lang="ru-RU" sz="2800" dirty="0" smtClean="0"/>
              <a:t>1. </a:t>
            </a:r>
            <a:r>
              <a:rPr lang="ru-RU" sz="2800" dirty="0" err="1" smtClean="0"/>
              <a:t>Cкачок</a:t>
            </a:r>
            <a:r>
              <a:rPr lang="ru-RU" sz="2800" dirty="0" smtClean="0"/>
              <a:t> роста. </a:t>
            </a:r>
          </a:p>
          <a:p>
            <a:pPr lvl="0" latinLnBrk="1"/>
            <a:r>
              <a:rPr lang="ru-RU" sz="2800" dirty="0" smtClean="0"/>
              <a:t>2. Рост молочных желёз. </a:t>
            </a:r>
          </a:p>
          <a:p>
            <a:pPr lvl="0" latinLnBrk="1"/>
            <a:r>
              <a:rPr lang="ru-RU" sz="2800" dirty="0" smtClean="0"/>
              <a:t>3. Появление специфического запаха при    </a:t>
            </a:r>
          </a:p>
          <a:p>
            <a:pPr lvl="0" latinLnBrk="1"/>
            <a:r>
              <a:rPr lang="ru-RU" sz="2800" dirty="0" smtClean="0"/>
              <a:t>    потоотделении. </a:t>
            </a:r>
          </a:p>
          <a:p>
            <a:pPr lvl="0" latinLnBrk="1"/>
            <a:r>
              <a:rPr lang="ru-RU" sz="2800" dirty="0" smtClean="0"/>
              <a:t>4. Проблемы с кожей, увеличение </a:t>
            </a:r>
          </a:p>
          <a:p>
            <a:pPr lvl="0" latinLnBrk="1"/>
            <a:r>
              <a:rPr lang="ru-RU" sz="2800" dirty="0" smtClean="0"/>
              <a:t>    жирности, появление </a:t>
            </a:r>
            <a:r>
              <a:rPr lang="ru-RU" sz="2800" dirty="0" err="1" smtClean="0"/>
              <a:t>акне</a:t>
            </a:r>
            <a:r>
              <a:rPr lang="ru-RU" sz="2800" dirty="0" smtClean="0"/>
              <a:t>. </a:t>
            </a:r>
          </a:p>
          <a:p>
            <a:pPr lvl="0" latinLnBrk="1"/>
            <a:r>
              <a:rPr lang="ru-RU" sz="2800" dirty="0" smtClean="0"/>
              <a:t>5. Начало менструального цикла. </a:t>
            </a:r>
            <a:endParaRPr lang="ru-RU" sz="28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114" t="12086" r="5329" b="5329"/>
          <a:stretch>
            <a:fillRect/>
          </a:stretch>
        </p:blipFill>
        <p:spPr bwMode="auto">
          <a:xfrm>
            <a:off x="6172200" y="3505200"/>
            <a:ext cx="2971800" cy="312420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7346" name="Text Box 5"/>
          <p:cNvSpPr txBox="1">
            <a:spLocks noChangeArrowheads="1"/>
          </p:cNvSpPr>
          <p:nvPr/>
        </p:nvSpPr>
        <p:spPr bwMode="auto">
          <a:xfrm>
            <a:off x="228600" y="2362200"/>
            <a:ext cx="6324600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lvl="0" eaLnBrk="1" hangingPunct="1">
              <a:buFont typeface="Wingdings" pitchFamily="2" charset="2"/>
              <a:buChar char="v"/>
            </a:pP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ru-RU" sz="3200" b="1" dirty="0" smtClean="0">
                <a:solidFill>
                  <a:srgbClr val="0000FF"/>
                </a:solidFill>
              </a:rPr>
              <a:t>О репродуктивных органах и   </a:t>
            </a:r>
          </a:p>
          <a:p>
            <a:pPr lvl="0" eaLnBrk="1" hangingPunct="1"/>
            <a:r>
              <a:rPr lang="ru-RU" sz="3200" b="1" dirty="0" smtClean="0">
                <a:solidFill>
                  <a:srgbClr val="0000FF"/>
                </a:solidFill>
              </a:rPr>
              <a:t>      их функциях.</a:t>
            </a:r>
          </a:p>
          <a:p>
            <a:pPr lvl="0" eaLnBrk="1" hangingPunct="1">
              <a:buFont typeface="Wingdings" pitchFamily="2" charset="2"/>
              <a:buChar char="v"/>
            </a:pPr>
            <a:r>
              <a:rPr lang="ru-RU" sz="3200" b="1" dirty="0" smtClean="0">
                <a:solidFill>
                  <a:srgbClr val="0000FF"/>
                </a:solidFill>
              </a:rPr>
              <a:t> О зачатии.</a:t>
            </a:r>
          </a:p>
          <a:p>
            <a:pPr lvl="0" eaLnBrk="1" hangingPunct="1">
              <a:buFont typeface="Wingdings" pitchFamily="2" charset="2"/>
              <a:buChar char="v"/>
            </a:pPr>
            <a:r>
              <a:rPr lang="ru-RU" sz="3200" b="1" dirty="0" smtClean="0">
                <a:solidFill>
                  <a:srgbClr val="0000FF"/>
                </a:solidFill>
              </a:rPr>
              <a:t> Об опасности добрачного   </a:t>
            </a:r>
          </a:p>
          <a:p>
            <a:pPr lvl="0" eaLnBrk="1" hangingPunct="1"/>
            <a:r>
              <a:rPr lang="ru-RU" sz="3200" b="1" dirty="0" smtClean="0">
                <a:solidFill>
                  <a:srgbClr val="0000FF"/>
                </a:solidFill>
              </a:rPr>
              <a:t>      секса</a:t>
            </a:r>
          </a:p>
          <a:p>
            <a:pPr lvl="0" eaLnBrk="1" hangingPunct="1">
              <a:buFont typeface="Wingdings" pitchFamily="2" charset="2"/>
              <a:buChar char="v"/>
            </a:pPr>
            <a:r>
              <a:rPr lang="ru-RU" sz="3200" b="1" dirty="0" smtClean="0">
                <a:solidFill>
                  <a:srgbClr val="0000FF"/>
                </a:solidFill>
              </a:rPr>
              <a:t> О ночных поллюциях.</a:t>
            </a:r>
          </a:p>
          <a:p>
            <a:pPr lvl="0" eaLnBrk="1" hangingPunct="1">
              <a:buFont typeface="Wingdings" pitchFamily="2" charset="2"/>
              <a:buChar char="v"/>
            </a:pPr>
            <a:r>
              <a:rPr lang="ru-RU" sz="3200" b="1" dirty="0" smtClean="0">
                <a:solidFill>
                  <a:srgbClr val="0000FF"/>
                </a:solidFill>
              </a:rPr>
              <a:t> О неприемлемости     </a:t>
            </a:r>
          </a:p>
          <a:p>
            <a:pPr lvl="0" eaLnBrk="1" hangingPunct="1"/>
            <a:r>
              <a:rPr lang="ru-RU" sz="3200" b="1" dirty="0" smtClean="0">
                <a:solidFill>
                  <a:srgbClr val="0000FF"/>
                </a:solidFill>
              </a:rPr>
              <a:t>     христианами мастурбации.  </a:t>
            </a:r>
          </a:p>
        </p:txBody>
      </p:sp>
      <p:sp>
        <p:nvSpPr>
          <p:cNvPr id="62469" name="Text Box 8"/>
          <p:cNvSpPr txBox="1">
            <a:spLocks noChangeArrowheads="1"/>
          </p:cNvSpPr>
          <p:nvPr/>
        </p:nvSpPr>
        <p:spPr bwMode="auto">
          <a:xfrm>
            <a:off x="2362200" y="457200"/>
            <a:ext cx="619277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ru-RU" sz="3600" b="1" dirty="0" smtClean="0">
                <a:latin typeface="Benguiat Bk BT" pitchFamily="18" charset="0"/>
              </a:rPr>
              <a:t>Информация, необходимая подросткам </a:t>
            </a:r>
            <a:endParaRPr lang="en-US" sz="3600" b="1" dirty="0">
              <a:latin typeface="Benguiat Bk BT" pitchFamily="18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1219200" y="1600200"/>
            <a:ext cx="7924800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>
              <a:lnSpc>
                <a:spcPct val="90000"/>
              </a:lnSpc>
              <a:spcBef>
                <a:spcPts val="0"/>
              </a:spcBef>
              <a:buFontTx/>
              <a:buChar char="•"/>
              <a:defRPr/>
            </a:pPr>
            <a:r>
              <a:rPr lang="ru-RU" sz="3200" b="1" dirty="0" smtClean="0">
                <a:solidFill>
                  <a:srgbClr val="002060"/>
                </a:solidFill>
                <a:latin typeface="Times New Roman" charset="0"/>
                <a:ea typeface="MS PGothic" charset="0"/>
                <a:cs typeface="MS PGothic" charset="0"/>
              </a:rPr>
              <a:t>Сексуальные фантазии и похотливые мысли обычно связаны с мастурбацией. Библия открыто осуждает такие мысли (Матфея  5:28).</a:t>
            </a:r>
          </a:p>
        </p:txBody>
      </p:sp>
      <p:sp>
        <p:nvSpPr>
          <p:cNvPr id="65538" name="Text Box 5"/>
          <p:cNvSpPr txBox="1">
            <a:spLocks noChangeArrowheads="1"/>
          </p:cNvSpPr>
          <p:nvPr/>
        </p:nvSpPr>
        <p:spPr bwMode="auto">
          <a:xfrm>
            <a:off x="1752600" y="609600"/>
            <a:ext cx="73914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algn="ctr" latinLnBrk="1"/>
            <a:r>
              <a:rPr lang="ru-RU" sz="3200" b="1" dirty="0" smtClean="0"/>
              <a:t>Почему мастурбация неприемлема для </a:t>
            </a:r>
          </a:p>
          <a:p>
            <a:pPr algn="ctr" latinLnBrk="1"/>
            <a:r>
              <a:rPr lang="ru-RU" sz="3200" b="1" dirty="0" smtClean="0"/>
              <a:t>христиан</a:t>
            </a:r>
            <a:endParaRPr lang="ru-RU" sz="3200" dirty="0"/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0" y="3352800"/>
            <a:ext cx="9144000" cy="3637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002060"/>
                </a:solidFill>
              </a:rPr>
              <a:t>Мастурбация разрушает  доверительные отношения людей. 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002060"/>
                </a:solidFill>
              </a:rPr>
              <a:t>Чувство вины в результате практики мастурбации препятствует духовному росту. 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002060"/>
                </a:solidFill>
              </a:rPr>
              <a:t>Мастурбация уменьшает необходимую и важную мотивацию к вступлению в брак.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002060"/>
                </a:solidFill>
              </a:rPr>
              <a:t>Мастурбация может превратиться в вредную привычку. </a:t>
            </a:r>
          </a:p>
        </p:txBody>
      </p:sp>
      <p:pic>
        <p:nvPicPr>
          <p:cNvPr id="65540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447" t="6360" r="13168" b="5141"/>
          <a:stretch>
            <a:fillRect/>
          </a:stretch>
        </p:blipFill>
        <p:spPr bwMode="auto">
          <a:xfrm flipH="1">
            <a:off x="0" y="1219200"/>
            <a:ext cx="1574967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 autoUpdateAnimBg="0"/>
      <p:bldP spid="44039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152401" y="1600200"/>
            <a:ext cx="8991600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ru-RU" sz="4000" b="1" dirty="0" smtClean="0"/>
              <a:t>«Главный фактор, влияющий на вашу позицию в беседах о сексе, – это ваша собственная сексуальная удовлетворённость или разочарование, уверенность в своей сексуальности или недооценка»</a:t>
            </a:r>
            <a:r>
              <a:rPr lang="ru-RU" sz="4000" b="1" i="1" dirty="0" smtClean="0"/>
              <a:t>. </a:t>
            </a:r>
            <a:r>
              <a:rPr lang="ru-RU" sz="4000" i="1" dirty="0" smtClean="0"/>
              <a:t>(Альберта </a:t>
            </a:r>
            <a:r>
              <a:rPr lang="ru-RU" sz="4000" i="1" dirty="0" err="1" smtClean="0"/>
              <a:t>Мазат</a:t>
            </a:r>
            <a:r>
              <a:rPr lang="ru-RU" sz="4000" i="1" dirty="0" smtClean="0"/>
              <a:t>.</a:t>
            </a:r>
            <a:r>
              <a:rPr lang="ru-RU" sz="4000" dirty="0" smtClean="0"/>
              <a:t> Очарованные любовью.)</a:t>
            </a:r>
            <a:endParaRPr lang="ru-RU" sz="4000" b="1" i="1" dirty="0" smtClean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1800" y="304800"/>
            <a:ext cx="2974514" cy="1981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381000" y="1600200"/>
            <a:ext cx="7467600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</a:rPr>
              <a:t> Убедите подростков, чьё половое созревание наступает позже, чем у их ровесников, что их «биологические часы» не сломаны.  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</a:rPr>
              <a:t> Примите во внимание проблемы, с которыми сталкиваются подростки: смятение, давление сверстников, гормональный дисбаланс, проблемы с чувством собственного достоинства.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</a:rPr>
              <a:t> Помогите им понять, что родители всегда будут готовы дать им добрые и полезные советы и рекомендации. 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0" y="533400"/>
            <a:ext cx="73914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latinLnBrk="1"/>
            <a:r>
              <a:rPr lang="ru-RU" sz="3200" b="1" dirty="0" smtClean="0"/>
              <a:t>Помогайте подросткам справляться с эмоциональным давлением</a:t>
            </a:r>
            <a:endParaRPr lang="ru-RU" sz="3200" dirty="0" smtClean="0"/>
          </a:p>
          <a:p>
            <a:pPr algn="ctr" latinLnBrk="1"/>
            <a:endParaRPr lang="ru-RU" sz="32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itle 1"/>
          <p:cNvSpPr>
            <a:spLocks noGrp="1"/>
          </p:cNvSpPr>
          <p:nvPr>
            <p:ph type="title"/>
          </p:nvPr>
        </p:nvSpPr>
        <p:spPr>
          <a:xfrm>
            <a:off x="0" y="762000"/>
            <a:ext cx="6167439" cy="762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b="1" dirty="0" smtClean="0"/>
              <a:t>Подросткам важно знать</a:t>
            </a:r>
            <a:endParaRPr lang="en-US" b="1" dirty="0" smtClean="0"/>
          </a:p>
        </p:txBody>
      </p:sp>
      <p:sp>
        <p:nvSpPr>
          <p:cNvPr id="68610" name="Content Placeholder 2"/>
          <p:cNvSpPr>
            <a:spLocks noGrp="1"/>
          </p:cNvSpPr>
          <p:nvPr>
            <p:ph idx="1"/>
          </p:nvPr>
        </p:nvSpPr>
        <p:spPr>
          <a:xfrm>
            <a:off x="0" y="1752600"/>
            <a:ext cx="9144000" cy="4495800"/>
          </a:xfrm>
        </p:spPr>
        <p:txBody>
          <a:bodyPr/>
          <a:lstStyle/>
          <a:p>
            <a:r>
              <a:rPr lang="ru-RU" dirty="0" smtClean="0"/>
              <a:t>Секс – добрый дар Бога. </a:t>
            </a:r>
          </a:p>
          <a:p>
            <a:r>
              <a:rPr lang="ru-RU" dirty="0" smtClean="0"/>
              <a:t>Основы физиологии и анатомии. </a:t>
            </a:r>
          </a:p>
          <a:p>
            <a:r>
              <a:rPr lang="ru-RU" dirty="0" smtClean="0"/>
              <a:t>Эмоциональная сторона сексуального влечения. </a:t>
            </a:r>
          </a:p>
          <a:p>
            <a:r>
              <a:rPr lang="ru-RU" dirty="0" smtClean="0"/>
              <a:t>Необходимость противостояния негативному влиянию на сексуальное поведение.</a:t>
            </a:r>
          </a:p>
          <a:p>
            <a:r>
              <a:rPr lang="ru-RU" dirty="0" smtClean="0"/>
              <a:t>Важность воздержания от сексуальных связей до брака; о последствия сексуальных связей вне брака. </a:t>
            </a:r>
          </a:p>
          <a:p>
            <a:r>
              <a:rPr lang="ru-RU" dirty="0" smtClean="0"/>
              <a:t>Болезни, передаваемые половым путём.</a:t>
            </a:r>
          </a:p>
          <a:p>
            <a:r>
              <a:rPr lang="ru-RU" dirty="0" smtClean="0"/>
              <a:t>Вред мастурбации.</a:t>
            </a:r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83129" y="228600"/>
            <a:ext cx="3160871" cy="2209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itle 1"/>
          <p:cNvSpPr>
            <a:spLocks noGrp="1"/>
          </p:cNvSpPr>
          <p:nvPr>
            <p:ph type="title"/>
          </p:nvPr>
        </p:nvSpPr>
        <p:spPr>
          <a:xfrm>
            <a:off x="0" y="762000"/>
            <a:ext cx="6167439" cy="762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b="1" dirty="0" smtClean="0"/>
              <a:t>Подросткам важно знать</a:t>
            </a:r>
            <a:endParaRPr lang="en-US" b="1" dirty="0" smtClean="0"/>
          </a:p>
        </p:txBody>
      </p:sp>
      <p:sp>
        <p:nvSpPr>
          <p:cNvPr id="68610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9144000" cy="4495800"/>
          </a:xfrm>
        </p:spPr>
        <p:txBody>
          <a:bodyPr/>
          <a:lstStyle/>
          <a:p>
            <a:pPr lvl="0" latinLnBrk="0"/>
            <a:r>
              <a:rPr lang="ru-RU" sz="3000" dirty="0" smtClean="0"/>
              <a:t>В начале репродуктивного процесса, который завершается рождением ребёнка, лежит интимная связь.</a:t>
            </a:r>
          </a:p>
          <a:p>
            <a:pPr lvl="0" latinLnBrk="0"/>
            <a:r>
              <a:rPr lang="ru-RU" sz="3000" dirty="0" smtClean="0"/>
              <a:t>Сексуальные отношения начинаются с похотливых мыслей, заинтересованного взгляда, двусмысленных жестов.</a:t>
            </a:r>
          </a:p>
          <a:p>
            <a:pPr lvl="0" latinLnBrk="0"/>
            <a:r>
              <a:rPr lang="ru-RU" sz="3000" dirty="0" smtClean="0"/>
              <a:t>Существование </a:t>
            </a:r>
            <a:r>
              <a:rPr lang="ru-RU" sz="3000" dirty="0" err="1" smtClean="0"/>
              <a:t>псевдосекса</a:t>
            </a:r>
            <a:r>
              <a:rPr lang="ru-RU" sz="3000" dirty="0" smtClean="0"/>
              <a:t> </a:t>
            </a:r>
            <a:r>
              <a:rPr lang="en-US" sz="3000" dirty="0" smtClean="0"/>
              <a:t>(</a:t>
            </a:r>
            <a:r>
              <a:rPr lang="ru-RU" sz="3000" dirty="0" smtClean="0"/>
              <a:t>подделка секса).</a:t>
            </a:r>
          </a:p>
          <a:p>
            <a:pPr latinLnBrk="1"/>
            <a:r>
              <a:rPr lang="ru-RU" sz="3000" dirty="0" smtClean="0"/>
              <a:t>Важность</a:t>
            </a:r>
            <a:r>
              <a:rPr lang="en-US" sz="3000" dirty="0" smtClean="0"/>
              <a:t> </a:t>
            </a:r>
            <a:r>
              <a:rPr lang="en-US" sz="3000" dirty="0" err="1" smtClean="0"/>
              <a:t>самоконтроля</a:t>
            </a:r>
            <a:r>
              <a:rPr lang="en-US" sz="3000" dirty="0" smtClean="0"/>
              <a:t>.</a:t>
            </a:r>
            <a:endParaRPr lang="ru-RU" sz="3000" dirty="0" smtClean="0"/>
          </a:p>
          <a:p>
            <a:pPr lvl="0" latinLnBrk="0"/>
            <a:r>
              <a:rPr lang="ru-RU" sz="3000" dirty="0" smtClean="0"/>
              <a:t>Методы предохранения. </a:t>
            </a:r>
          </a:p>
          <a:p>
            <a:pPr lvl="0" latinLnBrk="0"/>
            <a:r>
              <a:rPr lang="ru-RU" sz="3000" dirty="0" smtClean="0"/>
              <a:t>Сексуальная ориентация, установленная Богом.</a:t>
            </a:r>
          </a:p>
          <a:p>
            <a:pPr lvl="0" latinLnBrk="0"/>
            <a:r>
              <a:rPr lang="ru-RU" sz="3000" dirty="0" smtClean="0"/>
              <a:t>Гомосексуализм, лесбиянство.</a:t>
            </a:r>
            <a:endParaRPr lang="ru-RU" sz="3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63564" y="-685800"/>
            <a:ext cx="3160871" cy="2209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Источники </a:t>
            </a:r>
            <a:endParaRPr lang="en-US" dirty="0" smtClean="0"/>
          </a:p>
        </p:txBody>
      </p:sp>
      <p:sp>
        <p:nvSpPr>
          <p:cNvPr id="74754" name="Content Placeholder 2"/>
          <p:cNvSpPr>
            <a:spLocks noGrp="1"/>
          </p:cNvSpPr>
          <p:nvPr>
            <p:ph idx="1"/>
          </p:nvPr>
        </p:nvSpPr>
        <p:spPr>
          <a:xfrm>
            <a:off x="0" y="1676400"/>
            <a:ext cx="8915400" cy="4343400"/>
          </a:xfrm>
        </p:spPr>
        <p:txBody>
          <a:bodyPr/>
          <a:lstStyle/>
          <a:p>
            <a:pPr latinLnBrk="1"/>
            <a:r>
              <a:rPr lang="ru-RU" i="1" dirty="0">
                <a:solidFill>
                  <a:srgbClr val="FF0000"/>
                </a:solidFill>
              </a:rPr>
              <a:t> </a:t>
            </a:r>
            <a:r>
              <a:rPr lang="en-US" b="1" i="1" dirty="0" smtClean="0"/>
              <a:t>What’s the Big Secret? Talking about Sex with Girls and Boys </a:t>
            </a:r>
            <a:r>
              <a:rPr lang="en-US" b="1" dirty="0" smtClean="0"/>
              <a:t>by Laurie </a:t>
            </a:r>
            <a:r>
              <a:rPr lang="en-US" b="1" dirty="0" err="1" smtClean="0"/>
              <a:t>Krasny</a:t>
            </a:r>
            <a:r>
              <a:rPr lang="en-US" b="1" dirty="0" smtClean="0"/>
              <a:t> Brown &amp; Marc Brown </a:t>
            </a:r>
            <a:endParaRPr lang="ru-RU" b="1" dirty="0" smtClean="0"/>
          </a:p>
          <a:p>
            <a:pPr latinLnBrk="1">
              <a:buNone/>
            </a:pPr>
            <a:r>
              <a:rPr lang="ru-RU" b="1" dirty="0" smtClean="0"/>
              <a:t>    </a:t>
            </a:r>
            <a:r>
              <a:rPr lang="en-US" dirty="0" smtClean="0"/>
              <a:t>(</a:t>
            </a:r>
            <a:r>
              <a:rPr lang="ru-RU" dirty="0" smtClean="0"/>
              <a:t>Что это за тайна</a:t>
            </a:r>
            <a:r>
              <a:rPr lang="en-US" dirty="0" smtClean="0"/>
              <a:t>? </a:t>
            </a:r>
            <a:r>
              <a:rPr lang="ru-RU" dirty="0" smtClean="0"/>
              <a:t>Беседы о сексе с девочками и </a:t>
            </a:r>
          </a:p>
          <a:p>
            <a:pPr latinLnBrk="1">
              <a:buNone/>
            </a:pPr>
            <a:r>
              <a:rPr lang="ru-RU" dirty="0" smtClean="0"/>
              <a:t>    мальчиками</a:t>
            </a:r>
            <a:r>
              <a:rPr lang="en-US" dirty="0" smtClean="0"/>
              <a:t>)</a:t>
            </a:r>
            <a:endParaRPr lang="ru-RU" dirty="0" smtClean="0"/>
          </a:p>
          <a:p>
            <a:pPr lvl="0" latinLnBrk="1"/>
            <a:r>
              <a:rPr lang="en-US" b="1" i="1" dirty="0" smtClean="0"/>
              <a:t>The Amazing Beginning of You </a:t>
            </a:r>
            <a:r>
              <a:rPr lang="en-US" b="1" dirty="0" smtClean="0"/>
              <a:t>by Matt Jacobson </a:t>
            </a:r>
            <a:endParaRPr lang="ru-RU" b="1" dirty="0" smtClean="0"/>
          </a:p>
          <a:p>
            <a:pPr lvl="0" latinLnBrk="1">
              <a:buNone/>
            </a:pPr>
            <a:r>
              <a:rPr lang="ru-RU" b="1" dirty="0" smtClean="0"/>
              <a:t>    </a:t>
            </a:r>
            <a:r>
              <a:rPr lang="en-US" b="1" dirty="0" smtClean="0"/>
              <a:t>and Lisa Jacobson </a:t>
            </a:r>
            <a:endParaRPr lang="ru-RU" b="1" dirty="0" smtClean="0"/>
          </a:p>
          <a:p>
            <a:pPr lvl="0" latinLnBrk="1">
              <a:buNone/>
            </a:pPr>
            <a:r>
              <a:rPr lang="ru-RU" b="1" dirty="0" smtClean="0"/>
              <a:t>   </a:t>
            </a:r>
            <a:r>
              <a:rPr lang="en-US" dirty="0" smtClean="0"/>
              <a:t>(</a:t>
            </a:r>
            <a:r>
              <a:rPr lang="ru-RU" dirty="0" smtClean="0"/>
              <a:t>Необыкновенное начало твоего бытия</a:t>
            </a:r>
            <a:r>
              <a:rPr lang="en-US" dirty="0" smtClean="0"/>
              <a:t>)</a:t>
            </a:r>
            <a:endParaRPr lang="ru-RU" dirty="0" smtClean="0"/>
          </a:p>
          <a:p>
            <a:pPr lvl="0" latinLnBrk="1"/>
            <a:r>
              <a:rPr lang="en-US" b="1" i="1" dirty="0" smtClean="0"/>
              <a:t>How to Talk to Your Child About Sex</a:t>
            </a:r>
            <a:r>
              <a:rPr lang="en-US" b="1" dirty="0" smtClean="0"/>
              <a:t> by Linda and </a:t>
            </a:r>
            <a:endParaRPr lang="ru-RU" b="1" dirty="0" smtClean="0"/>
          </a:p>
          <a:p>
            <a:pPr lvl="0" latinLnBrk="1">
              <a:buNone/>
            </a:pPr>
            <a:r>
              <a:rPr lang="ru-RU" b="1" dirty="0" smtClean="0"/>
              <a:t>    </a:t>
            </a:r>
            <a:r>
              <a:rPr lang="en-US" b="1" dirty="0" smtClean="0"/>
              <a:t>Richard Eyre </a:t>
            </a:r>
            <a:r>
              <a:rPr lang="en-US" dirty="0" smtClean="0"/>
              <a:t>(</a:t>
            </a:r>
            <a:r>
              <a:rPr lang="ru-RU" dirty="0" smtClean="0"/>
              <a:t>Как разговаривать с ребёнком о сексе</a:t>
            </a:r>
            <a:r>
              <a:rPr lang="en-US" dirty="0" smtClean="0"/>
              <a:t>)</a:t>
            </a:r>
            <a:endParaRPr lang="ru-RU" dirty="0" smtClean="0"/>
          </a:p>
        </p:txBody>
      </p:sp>
    </p:spTree>
  </p:cSld>
  <p:clrMapOvr>
    <a:masterClrMapping/>
  </p:clrMapOvr>
  <p:transition spd="slow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76400"/>
            <a:ext cx="8763000" cy="4114800"/>
          </a:xfrm>
        </p:spPr>
        <p:txBody>
          <a:bodyPr/>
          <a:lstStyle/>
          <a:p>
            <a:pPr lvl="0" latinLnBrk="1"/>
            <a:r>
              <a:rPr lang="en-US" b="1" i="1" dirty="0" smtClean="0"/>
              <a:t>Sex Roles and the Christian Family</a:t>
            </a:r>
            <a:r>
              <a:rPr lang="en-US" b="1" dirty="0" smtClean="0"/>
              <a:t> by Peter </a:t>
            </a:r>
            <a:endParaRPr lang="ru-RU" b="1" dirty="0" smtClean="0"/>
          </a:p>
          <a:p>
            <a:pPr lvl="0" latinLnBrk="1">
              <a:buNone/>
            </a:pPr>
            <a:r>
              <a:rPr lang="ru-RU" b="1" dirty="0" smtClean="0"/>
              <a:t>     </a:t>
            </a:r>
            <a:r>
              <a:rPr lang="en-US" b="1" dirty="0" err="1" smtClean="0"/>
              <a:t>Blitchington</a:t>
            </a:r>
            <a:r>
              <a:rPr lang="en-US" dirty="0" smtClean="0"/>
              <a:t> (</a:t>
            </a:r>
            <a:r>
              <a:rPr lang="ru-RU" dirty="0" smtClean="0"/>
              <a:t>Роль пола и христианская семья</a:t>
            </a:r>
            <a:r>
              <a:rPr lang="en-US" dirty="0" smtClean="0"/>
              <a:t>)</a:t>
            </a:r>
            <a:endParaRPr lang="ru-RU" dirty="0" smtClean="0"/>
          </a:p>
          <a:p>
            <a:pPr lvl="0" latinLnBrk="1"/>
            <a:r>
              <a:rPr lang="en-US" b="1" i="1" dirty="0" smtClean="0"/>
              <a:t>Captivated by Love</a:t>
            </a:r>
            <a:r>
              <a:rPr lang="en-US" b="1" dirty="0" smtClean="0"/>
              <a:t> by Alberta </a:t>
            </a:r>
            <a:r>
              <a:rPr lang="en-US" b="1" dirty="0" err="1" smtClean="0"/>
              <a:t>Mazat</a:t>
            </a:r>
            <a:r>
              <a:rPr lang="en-US" dirty="0" smtClean="0"/>
              <a:t> </a:t>
            </a:r>
            <a:endParaRPr lang="ru-RU" dirty="0" smtClean="0"/>
          </a:p>
          <a:p>
            <a:pPr lvl="0" latinLnBrk="1">
              <a:buNone/>
            </a:pPr>
            <a:r>
              <a:rPr lang="ru-RU" dirty="0" smtClean="0"/>
              <a:t>    </a:t>
            </a:r>
            <a:r>
              <a:rPr lang="en-US" dirty="0" smtClean="0"/>
              <a:t>(</a:t>
            </a:r>
            <a:r>
              <a:rPr lang="ru-RU" dirty="0" smtClean="0"/>
              <a:t>Очарованные любовью</a:t>
            </a:r>
            <a:r>
              <a:rPr lang="en-US" dirty="0" smtClean="0"/>
              <a:t>)</a:t>
            </a:r>
            <a:endParaRPr lang="ru-RU" dirty="0" smtClean="0"/>
          </a:p>
          <a:p>
            <a:pPr lvl="0" latinLnBrk="1"/>
            <a:r>
              <a:rPr lang="en-US" b="1" i="1" dirty="0" smtClean="0"/>
              <a:t>How to Talk with Teens About Love, Relationships, &amp; S-E-X: A Guide for Parents</a:t>
            </a:r>
            <a:r>
              <a:rPr lang="en-US" b="1" dirty="0" smtClean="0"/>
              <a:t> by Charles D. </a:t>
            </a:r>
            <a:r>
              <a:rPr lang="en-US" b="1" dirty="0" err="1" smtClean="0"/>
              <a:t>Miron</a:t>
            </a:r>
            <a:r>
              <a:rPr lang="en-US" b="1" dirty="0" smtClean="0"/>
              <a:t> and </a:t>
            </a:r>
            <a:r>
              <a:rPr lang="en-US" b="1" dirty="0" err="1" smtClean="0"/>
              <a:t>amy</a:t>
            </a:r>
            <a:r>
              <a:rPr lang="en-US" b="1" dirty="0" smtClean="0"/>
              <a:t> </a:t>
            </a:r>
            <a:r>
              <a:rPr lang="en-US" b="1" dirty="0" err="1" smtClean="0"/>
              <a:t>Miron</a:t>
            </a:r>
            <a:r>
              <a:rPr lang="en-US" dirty="0" smtClean="0"/>
              <a:t> </a:t>
            </a:r>
            <a:endParaRPr lang="ru-RU" dirty="0" smtClean="0"/>
          </a:p>
          <a:p>
            <a:pPr lvl="0" latinLnBrk="1">
              <a:buNone/>
            </a:pPr>
            <a:r>
              <a:rPr lang="ru-RU" dirty="0" smtClean="0"/>
              <a:t>    </a:t>
            </a:r>
            <a:r>
              <a:rPr lang="en-US" dirty="0" smtClean="0"/>
              <a:t>(</a:t>
            </a:r>
            <a:r>
              <a:rPr lang="ru-RU" dirty="0" smtClean="0"/>
              <a:t>Как разговаривать с подростками о любви</a:t>
            </a:r>
            <a:r>
              <a:rPr lang="en-US" dirty="0" smtClean="0"/>
              <a:t>, </a:t>
            </a:r>
            <a:endParaRPr lang="ru-RU" dirty="0" smtClean="0"/>
          </a:p>
          <a:p>
            <a:pPr lvl="0" latinLnBrk="1">
              <a:buNone/>
            </a:pPr>
            <a:r>
              <a:rPr lang="ru-RU" dirty="0" smtClean="0"/>
              <a:t>     отношениях и сексе</a:t>
            </a:r>
            <a:r>
              <a:rPr lang="en-US" dirty="0" smtClean="0"/>
              <a:t>. </a:t>
            </a:r>
            <a:r>
              <a:rPr lang="ru-RU" dirty="0" smtClean="0"/>
              <a:t>Руководство для родителей)</a:t>
            </a:r>
          </a:p>
          <a:p>
            <a:pPr marL="0" indent="0">
              <a:buFontTx/>
              <a:buNone/>
              <a:defRPr/>
            </a:pPr>
            <a:r>
              <a:rPr lang="en-US" dirty="0" smtClean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lang="en-US" i="1" dirty="0" smtClean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endParaRPr lang="en-US" i="1" dirty="0">
              <a:solidFill>
                <a:srgbClr val="FF0000"/>
              </a:solidFill>
              <a:latin typeface="Calibri"/>
              <a:ea typeface="MS PGothic" charset="0"/>
              <a:cs typeface="Calibri"/>
            </a:endParaRP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24600" y="0"/>
            <a:ext cx="2963625" cy="18634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-990600" y="457200"/>
            <a:ext cx="7924800" cy="114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b="1" dirty="0" smtClean="0">
                <a:latin typeface="Calibri" pitchFamily="34" charset="0"/>
                <a:cs typeface="Calibri" pitchFamily="34" charset="0"/>
              </a:rPr>
              <a:t>Основы полового </a:t>
            </a:r>
            <a:br>
              <a:rPr lang="ru-RU" b="1" dirty="0" smtClean="0">
                <a:latin typeface="Calibri" pitchFamily="34" charset="0"/>
                <a:cs typeface="Calibri" pitchFamily="34" charset="0"/>
              </a:rPr>
            </a:br>
            <a:r>
              <a:rPr lang="ru-RU" b="1" dirty="0" smtClean="0">
                <a:latin typeface="Calibri" pitchFamily="34" charset="0"/>
                <a:cs typeface="Calibri" pitchFamily="34" charset="0"/>
              </a:rPr>
              <a:t>воспитания</a:t>
            </a:r>
            <a:endParaRPr lang="en-US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52600"/>
            <a:ext cx="9144000" cy="5334000"/>
          </a:xfrm>
        </p:spPr>
        <p:txBody>
          <a:bodyPr/>
          <a:lstStyle/>
          <a:p>
            <a:pPr lvl="0" latinLnBrk="0"/>
            <a:r>
              <a:rPr lang="ru-RU" sz="4000" dirty="0" smtClean="0"/>
              <a:t>Секс – это добрый и полезный дар Бога. </a:t>
            </a:r>
          </a:p>
          <a:p>
            <a:pPr lvl="0" latinLnBrk="0"/>
            <a:r>
              <a:rPr lang="ru-RU" sz="4000" dirty="0" smtClean="0"/>
              <a:t>Родители-первые педагоги в половом воспитании. </a:t>
            </a:r>
            <a:endParaRPr lang="en-US" sz="4000" dirty="0" smtClean="0">
              <a:latin typeface="Times New Roman" charset="0"/>
              <a:ea typeface="MS PGothic" charset="0"/>
            </a:endParaRPr>
          </a:p>
        </p:txBody>
      </p:sp>
      <p:pic>
        <p:nvPicPr>
          <p:cNvPr id="59394" name="Picture 2" descr="http://vpoiskaxznanii.ucoz.ru/_si/0/2545005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0800" y="3581401"/>
            <a:ext cx="4016109" cy="32766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b="1" dirty="0" smtClean="0">
                <a:latin typeface="Calibri" pitchFamily="34" charset="0"/>
                <a:cs typeface="Calibri" pitchFamily="34" charset="0"/>
              </a:rPr>
              <a:t>Основы полового воспитания</a:t>
            </a:r>
            <a:endParaRPr lang="en-US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2800" y="1676400"/>
            <a:ext cx="6019800" cy="2819400"/>
          </a:xfrm>
        </p:spPr>
        <p:txBody>
          <a:bodyPr/>
          <a:lstStyle/>
          <a:p>
            <a:r>
              <a:rPr lang="ru-RU" sz="3600" dirty="0" smtClean="0"/>
              <a:t>Сексуальность человека – это совокупность биологических, психофизиологических, душевных, эмоциональных реакций, переживаний и поступков человека, связанных с проявлением и удовлетворением полового влечения (Г. Б. Дерягин).</a:t>
            </a:r>
          </a:p>
        </p:txBody>
      </p:sp>
      <p:pic>
        <p:nvPicPr>
          <p:cNvPr id="1027" name="Picture 3" descr="http://podrastu.ru/wp-content/uploads/2015/10/gendernoe-vospitan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1000" y="3560717"/>
            <a:ext cx="4953000" cy="329728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http://gopsy.ru/wp-content/uploads/2015/01/keiksmazodziai-keikiasi1-624x4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0" y="5587999"/>
            <a:ext cx="1905000" cy="1270001"/>
          </a:xfrm>
          <a:prstGeom prst="rect">
            <a:avLst/>
          </a:prstGeom>
          <a:noFill/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b="1" dirty="0" smtClean="0">
                <a:latin typeface="Calibri" pitchFamily="34" charset="0"/>
                <a:cs typeface="Calibri" pitchFamily="34" charset="0"/>
              </a:rPr>
              <a:t>Основы полового воспитания</a:t>
            </a:r>
            <a:endParaRPr lang="en-US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28800"/>
            <a:ext cx="9144000" cy="2819400"/>
          </a:xfrm>
        </p:spPr>
        <p:txBody>
          <a:bodyPr/>
          <a:lstStyle/>
          <a:p>
            <a:pPr lvl="0" latinLnBrk="0"/>
            <a:r>
              <a:rPr lang="ru-RU" sz="3600" dirty="0" smtClean="0"/>
              <a:t>Сексуальность – это неотъемлемая и естественная составляющая нашего бытия, а не нечто изолированное или эгоцентричное. </a:t>
            </a:r>
          </a:p>
          <a:p>
            <a:pPr lvl="0" latinLnBrk="0"/>
            <a:r>
              <a:rPr lang="ru-RU" sz="3600" dirty="0" smtClean="0"/>
              <a:t>Чувственность – это способность человеческой психики воспринимать воздействие внешних объектов и реагировать на эти воздействия, которая реализуется с помощью органов чувств, актуализируется в форме ощущения, восприятия, представления.  </a:t>
            </a:r>
          </a:p>
          <a:p>
            <a:endParaRPr lang="ru-RU" sz="3600" dirty="0" smtClean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latin typeface="Arial Rounded MT Bold" charset="0"/>
              </a:rPr>
              <a:t>Что еще необходимо знать родителям</a:t>
            </a:r>
            <a:r>
              <a:rPr lang="en-US" sz="4000" b="1" dirty="0" smtClean="0">
                <a:latin typeface="Arial Rounded MT Bold" charset="0"/>
              </a:rPr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981200"/>
            <a:ext cx="7620000" cy="4876800"/>
          </a:xfrm>
        </p:spPr>
        <p:txBody>
          <a:bodyPr/>
          <a:lstStyle/>
          <a:p>
            <a:pPr lvl="0" latinLnBrk="1"/>
            <a:r>
              <a:rPr lang="ru-RU" sz="4000" dirty="0" smtClean="0">
                <a:latin typeface="Verdana" pitchFamily="34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Знания о с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ексуальн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ой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lvl="0" latinLnBrk="1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физиологи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и. </a:t>
            </a:r>
          </a:p>
          <a:p>
            <a:pPr lvl="0" latinLnBrk="1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Знание о стадиях сексуального     </a:t>
            </a:r>
          </a:p>
          <a:p>
            <a:pPr lvl="0" latinLnBrk="1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развития детей. </a:t>
            </a:r>
          </a:p>
          <a:p>
            <a:pPr lvl="0" latinLnBrk="1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Знание нормы для </a:t>
            </a:r>
          </a:p>
          <a:p>
            <a:pPr lvl="0" latinLnBrk="1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каждой стадии развития. </a:t>
            </a:r>
            <a:r>
              <a:rPr lang="ru-RU" sz="2400" dirty="0" smtClean="0">
                <a:latin typeface="Verdana" pitchFamily="34" charset="0"/>
              </a:rPr>
              <a:t> </a:t>
            </a:r>
            <a:endParaRPr lang="en-US" sz="2400" dirty="0" smtClean="0">
              <a:latin typeface="Verdana" pitchFamily="34" charset="0"/>
            </a:endParaRPr>
          </a:p>
        </p:txBody>
      </p:sp>
      <p:pic>
        <p:nvPicPr>
          <p:cNvPr id="57346" name="Picture 2" descr="http://svavva.ru/wp-content/up/51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0" y="5012723"/>
            <a:ext cx="2743200" cy="1845277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4"/>
          <p:cNvSpPr txBox="1">
            <a:spLocks noChangeArrowheads="1"/>
          </p:cNvSpPr>
          <p:nvPr/>
        </p:nvSpPr>
        <p:spPr bwMode="auto">
          <a:xfrm>
            <a:off x="1905000" y="500063"/>
            <a:ext cx="723900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ru-RU" sz="3600" dirty="0" smtClean="0">
                <a:latin typeface="Arial Black" pitchFamily="34" charset="0"/>
              </a:rPr>
              <a:t>Основные принципы полового воспитания</a:t>
            </a:r>
            <a:endParaRPr lang="en-US" sz="3600" dirty="0">
              <a:latin typeface="Arial Black" pitchFamily="34" charset="0"/>
            </a:endParaRPr>
          </a:p>
        </p:txBody>
      </p:sp>
      <p:pic>
        <p:nvPicPr>
          <p:cNvPr id="56323" name="Picture 3" descr="http://alimero.ru/uploads/images/00/02/44/2011/04/16/75520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72350" y="4495800"/>
            <a:ext cx="1771650" cy="2362200"/>
          </a:xfrm>
          <a:prstGeom prst="rect">
            <a:avLst/>
          </a:prstGeom>
          <a:noFill/>
        </p:spPr>
      </p:pic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0" y="1667589"/>
            <a:ext cx="89154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>
                <a:tab pos="254000" algn="l"/>
                <a:tab pos="492125" algn="l"/>
              </a:tabLst>
            </a:pPr>
            <a:r>
              <a:rPr kumimoji="0" lang="ru-RU" altLang="ko-KR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Batang" pitchFamily="18" charset="-127"/>
                <a:cs typeface="Times New Roman" pitchFamily="18" charset="0"/>
              </a:rPr>
              <a:t>Н</a:t>
            </a:r>
            <a:r>
              <a:rPr kumimoji="0" lang="en-US" altLang="ko-KR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Batang" pitchFamily="18" charset="-127"/>
                <a:cs typeface="Times New Roman" pitchFamily="18" charset="0"/>
              </a:rPr>
              <a:t>ачинайте</a:t>
            </a:r>
            <a:r>
              <a:rPr kumimoji="0" lang="en-US" altLang="ko-KR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Batang" pitchFamily="18" charset="-127"/>
                <a:cs typeface="Times New Roman" pitchFamily="18" charset="0"/>
              </a:rPr>
              <a:t> </a:t>
            </a:r>
            <a:r>
              <a:rPr kumimoji="0" lang="ru-RU" altLang="ko-KR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Batang" pitchFamily="18" charset="-127"/>
                <a:cs typeface="Times New Roman" pitchFamily="18" charset="0"/>
              </a:rPr>
              <a:t>с самого рождения</a:t>
            </a:r>
          </a:p>
          <a:p>
            <a:pPr marL="514350" marR="0" lvl="0" indent="-5143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54000" algn="l"/>
                <a:tab pos="492125" algn="l"/>
              </a:tabLst>
            </a:pPr>
            <a:endParaRPr kumimoji="0" lang="ru-RU" altLang="ko-K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4000" algn="l"/>
                <a:tab pos="492125" algn="l"/>
              </a:tabLst>
            </a:pPr>
            <a:r>
              <a:rPr kumimoji="0" lang="ru-RU" altLang="ko-KR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Batang" pitchFamily="18" charset="-127"/>
                <a:cs typeface="Times New Roman" pitchFamily="18" charset="0"/>
              </a:rPr>
              <a:t>♪</a:t>
            </a:r>
            <a:r>
              <a:rPr kumimoji="0" lang="ru-RU" altLang="ko-K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Batang" pitchFamily="18" charset="-127"/>
                <a:cs typeface="Times New Roman" pitchFamily="18" charset="0"/>
              </a:rPr>
              <a:t> Научите детей правилам личной гигиены.</a:t>
            </a:r>
            <a:endParaRPr kumimoji="0" lang="ru-RU" altLang="ko-K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4000" algn="l"/>
                <a:tab pos="492125" algn="l"/>
              </a:tabLst>
            </a:pPr>
            <a:r>
              <a:rPr kumimoji="0" lang="ru-RU" altLang="ko-KR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Batang" pitchFamily="18" charset="-127"/>
                <a:cs typeface="Times New Roman" pitchFamily="18" charset="0"/>
              </a:rPr>
              <a:t>♪</a:t>
            </a:r>
            <a:r>
              <a:rPr kumimoji="0" lang="ru-RU" altLang="ko-K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Batang" pitchFamily="18" charset="-127"/>
                <a:cs typeface="Times New Roman" pitchFamily="18" charset="0"/>
              </a:rPr>
              <a:t> Обратите внимание детей на то, что Господь сотворил тело человека прекрасным.</a:t>
            </a:r>
            <a:endParaRPr kumimoji="0" lang="ru-RU" altLang="ko-K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4000" algn="l"/>
                <a:tab pos="492125" algn="l"/>
              </a:tabLst>
            </a:pPr>
            <a:r>
              <a:rPr kumimoji="0" lang="ru-RU" altLang="ko-KR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Batang" pitchFamily="18" charset="-127"/>
                <a:cs typeface="Times New Roman" pitchFamily="18" charset="0"/>
              </a:rPr>
              <a:t>♪</a:t>
            </a:r>
            <a:r>
              <a:rPr kumimoji="0" lang="ru-RU" altLang="ko-K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Batang" pitchFamily="18" charset="-127"/>
                <a:cs typeface="Times New Roman" pitchFamily="18" charset="0"/>
              </a:rPr>
              <a:t> Помогайте детям в изучении анатомии человеческого тела, когда они начинают проявлять интерес к собственному телу. </a:t>
            </a:r>
            <a:endParaRPr kumimoji="0" lang="ru-RU" altLang="ko-K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4000" algn="l"/>
                <a:tab pos="492125" algn="l"/>
              </a:tabLst>
            </a:pPr>
            <a:r>
              <a:rPr kumimoji="0" lang="ru-RU" altLang="ko-KR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Batang" pitchFamily="18" charset="-127"/>
                <a:cs typeface="Times New Roman" pitchFamily="18" charset="0"/>
              </a:rPr>
              <a:t>♪</a:t>
            </a:r>
            <a:r>
              <a:rPr kumimoji="0" lang="ru-RU" altLang="ko-K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Batang" pitchFamily="18" charset="-127"/>
                <a:cs typeface="Times New Roman" pitchFamily="18" charset="0"/>
              </a:rPr>
              <a:t> Не бейте детей по рукам, говоря: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4000" algn="l"/>
                <a:tab pos="492125" algn="l"/>
              </a:tabLst>
            </a:pPr>
            <a:r>
              <a:rPr lang="ru-RU" altLang="ko-KR" sz="3200" dirty="0" smtClean="0">
                <a:solidFill>
                  <a:srgbClr val="000000"/>
                </a:solidFill>
                <a:latin typeface="Arial" pitchFamily="34" charset="0"/>
                <a:ea typeface="Batang" pitchFamily="18" charset="-127"/>
                <a:cs typeface="Times New Roman" pitchFamily="18" charset="0"/>
              </a:rPr>
              <a:t>   </a:t>
            </a:r>
            <a:r>
              <a:rPr kumimoji="0" lang="ru-RU" altLang="ko-K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/>
                <a:ea typeface="Batang" pitchFamily="18" charset="-127"/>
                <a:cs typeface="Times New Roman" pitchFamily="18" charset="0"/>
              </a:rPr>
              <a:t>«</a:t>
            </a:r>
            <a:r>
              <a:rPr kumimoji="0" lang="ru-RU" altLang="ko-K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Batang" pitchFamily="18" charset="-127"/>
                <a:cs typeface="Times New Roman" pitchFamily="18" charset="0"/>
              </a:rPr>
              <a:t>Не трогай, это нехорошо</a:t>
            </a:r>
            <a:r>
              <a:rPr kumimoji="0" lang="ru-RU" altLang="ko-K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/>
                <a:ea typeface="Batang" pitchFamily="18" charset="-127"/>
                <a:cs typeface="Times New Roman" pitchFamily="18" charset="0"/>
              </a:rPr>
              <a:t>»</a:t>
            </a:r>
            <a:r>
              <a:rPr kumimoji="0" lang="ru-RU" altLang="ko-K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Batang" pitchFamily="18" charset="-127"/>
                <a:cs typeface="Times New Roman" pitchFamily="18" charset="0"/>
              </a:rPr>
              <a:t>. </a:t>
            </a:r>
            <a:endParaRPr kumimoji="0" lang="ru-RU" altLang="ko-K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4"/>
          <p:cNvSpPr txBox="1">
            <a:spLocks noChangeArrowheads="1"/>
          </p:cNvSpPr>
          <p:nvPr/>
        </p:nvSpPr>
        <p:spPr bwMode="auto">
          <a:xfrm>
            <a:off x="1905000" y="500063"/>
            <a:ext cx="723900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ru-RU" sz="3600" dirty="0" smtClean="0">
                <a:latin typeface="Arial Black" pitchFamily="34" charset="0"/>
              </a:rPr>
              <a:t>Основные принципы полового воспитания</a:t>
            </a:r>
            <a:endParaRPr lang="en-US" sz="3600" dirty="0">
              <a:latin typeface="Arial Black" pitchFamily="34" charset="0"/>
            </a:endParaRPr>
          </a:p>
        </p:txBody>
      </p:sp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228600" y="1913812"/>
            <a:ext cx="86868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latinLnBrk="1"/>
            <a:r>
              <a:rPr lang="ru-RU" sz="3200" b="1" dirty="0" smtClean="0"/>
              <a:t>2. В половом воспитании ребенка участвуют </a:t>
            </a:r>
          </a:p>
          <a:p>
            <a:pPr lvl="0" latinLnBrk="1"/>
            <a:r>
              <a:rPr lang="ru-RU" sz="3200" b="1" dirty="0" smtClean="0"/>
              <a:t>    оба родителя </a:t>
            </a:r>
            <a:endParaRPr lang="ru-RU" sz="3200" dirty="0" smtClean="0"/>
          </a:p>
          <a:p>
            <a:pPr latinLnBrk="1"/>
            <a:r>
              <a:rPr lang="ru-RU" sz="3200" dirty="0" err="1" smtClean="0"/>
              <a:t>♪</a:t>
            </a:r>
            <a:r>
              <a:rPr lang="ru-RU" sz="3200" dirty="0" smtClean="0"/>
              <a:t> Принимать участие в беседе с детьми на тему   </a:t>
            </a:r>
          </a:p>
          <a:p>
            <a:pPr latinLnBrk="1"/>
            <a:r>
              <a:rPr lang="ru-RU" sz="3200" dirty="0" smtClean="0"/>
              <a:t>     секса должны оба родителя.</a:t>
            </a:r>
          </a:p>
          <a:p>
            <a:pPr latinLnBrk="1"/>
            <a:r>
              <a:rPr lang="ru-RU" sz="3200" dirty="0" err="1" smtClean="0"/>
              <a:t>♪</a:t>
            </a:r>
            <a:r>
              <a:rPr lang="ru-RU" sz="3200" dirty="0" smtClean="0"/>
              <a:t> Просвещая ребенка противоположного пола,  </a:t>
            </a:r>
          </a:p>
          <a:p>
            <a:pPr latinLnBrk="1"/>
            <a:r>
              <a:rPr lang="ru-RU" sz="3200" dirty="0" smtClean="0"/>
              <a:t>     родителю следует попросить помощи </a:t>
            </a:r>
          </a:p>
          <a:p>
            <a:pPr latinLnBrk="1"/>
            <a:r>
              <a:rPr lang="ru-RU" sz="3200" dirty="0" smtClean="0"/>
              <a:t>     у супруга, который лучше объяснит </a:t>
            </a:r>
          </a:p>
          <a:p>
            <a:pPr latinLnBrk="1"/>
            <a:r>
              <a:rPr lang="ru-RU" sz="3200" dirty="0" smtClean="0"/>
              <a:t>     сложные вопросы, связанные с различием </a:t>
            </a:r>
          </a:p>
          <a:p>
            <a:pPr latinLnBrk="1"/>
            <a:r>
              <a:rPr lang="ru-RU" sz="3200" dirty="0" smtClean="0"/>
              <a:t>    физиологии мужчины и женщины.</a:t>
            </a:r>
            <a:endParaRPr lang="ru-RU" sz="32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ctus">
  <a:themeElements>
    <a:clrScheme name="Cactus 2">
      <a:dk1>
        <a:srgbClr val="000000"/>
      </a:dk1>
      <a:lt1>
        <a:srgbClr val="FFFFFF"/>
      </a:lt1>
      <a:dk2>
        <a:srgbClr val="000000"/>
      </a:dk2>
      <a:lt2>
        <a:srgbClr val="006600"/>
      </a:lt2>
      <a:accent1>
        <a:srgbClr val="F5EBC1"/>
      </a:accent1>
      <a:accent2>
        <a:srgbClr val="FFCC00"/>
      </a:accent2>
      <a:accent3>
        <a:srgbClr val="FFFFFF"/>
      </a:accent3>
      <a:accent4>
        <a:srgbClr val="000000"/>
      </a:accent4>
      <a:accent5>
        <a:srgbClr val="F9F3DD"/>
      </a:accent5>
      <a:accent6>
        <a:srgbClr val="E7B900"/>
      </a:accent6>
      <a:hlink>
        <a:srgbClr val="D4876C"/>
      </a:hlink>
      <a:folHlink>
        <a:srgbClr val="B2B2B2"/>
      </a:folHlink>
    </a:clrScheme>
    <a:fontScheme name="Cactus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actus 1">
        <a:dk1>
          <a:srgbClr val="FF9900"/>
        </a:dk1>
        <a:lt1>
          <a:srgbClr val="FFFFCC"/>
        </a:lt1>
        <a:dk2>
          <a:srgbClr val="000000"/>
        </a:dk2>
        <a:lt2>
          <a:srgbClr val="FFCC00"/>
        </a:lt2>
        <a:accent1>
          <a:srgbClr val="6B6253"/>
        </a:accent1>
        <a:accent2>
          <a:srgbClr val="72543E"/>
        </a:accent2>
        <a:accent3>
          <a:srgbClr val="AAAAAA"/>
        </a:accent3>
        <a:accent4>
          <a:srgbClr val="DADAAE"/>
        </a:accent4>
        <a:accent5>
          <a:srgbClr val="BAB7B3"/>
        </a:accent5>
        <a:accent6>
          <a:srgbClr val="674B37"/>
        </a:accent6>
        <a:hlink>
          <a:srgbClr val="DA988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ctus 2">
        <a:dk1>
          <a:srgbClr val="000000"/>
        </a:dk1>
        <a:lt1>
          <a:srgbClr val="FFFFFF"/>
        </a:lt1>
        <a:dk2>
          <a:srgbClr val="000000"/>
        </a:dk2>
        <a:lt2>
          <a:srgbClr val="006600"/>
        </a:lt2>
        <a:accent1>
          <a:srgbClr val="F5EBC1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9F3DD"/>
        </a:accent5>
        <a:accent6>
          <a:srgbClr val="E7B900"/>
        </a:accent6>
        <a:hlink>
          <a:srgbClr val="D4876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ctus 3">
        <a:dk1>
          <a:srgbClr val="000000"/>
        </a:dk1>
        <a:lt1>
          <a:srgbClr val="FFFFFF"/>
        </a:lt1>
        <a:dk2>
          <a:srgbClr val="000000"/>
        </a:dk2>
        <a:lt2>
          <a:srgbClr val="292929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ctus 4">
        <a:dk1>
          <a:srgbClr val="000000"/>
        </a:dk1>
        <a:lt1>
          <a:srgbClr val="FFFFFF"/>
        </a:lt1>
        <a:dk2>
          <a:srgbClr val="000000"/>
        </a:dk2>
        <a:lt2>
          <a:srgbClr val="006600"/>
        </a:lt2>
        <a:accent1>
          <a:srgbClr val="D8EBB3"/>
        </a:accent1>
        <a:accent2>
          <a:srgbClr val="CCCC00"/>
        </a:accent2>
        <a:accent3>
          <a:srgbClr val="FFFFFF"/>
        </a:accent3>
        <a:accent4>
          <a:srgbClr val="000000"/>
        </a:accent4>
        <a:accent5>
          <a:srgbClr val="E9F3D6"/>
        </a:accent5>
        <a:accent6>
          <a:srgbClr val="B9B900"/>
        </a:accent6>
        <a:hlink>
          <a:srgbClr val="FFBE7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ctus 5">
        <a:dk1>
          <a:srgbClr val="000000"/>
        </a:dk1>
        <a:lt1>
          <a:srgbClr val="E5D3B3"/>
        </a:lt1>
        <a:dk2>
          <a:srgbClr val="800000"/>
        </a:dk2>
        <a:lt2>
          <a:srgbClr val="009900"/>
        </a:lt2>
        <a:accent1>
          <a:srgbClr val="D5B095"/>
        </a:accent1>
        <a:accent2>
          <a:srgbClr val="E28666"/>
        </a:accent2>
        <a:accent3>
          <a:srgbClr val="F0E6D6"/>
        </a:accent3>
        <a:accent4>
          <a:srgbClr val="000000"/>
        </a:accent4>
        <a:accent5>
          <a:srgbClr val="E7D4C8"/>
        </a:accent5>
        <a:accent6>
          <a:srgbClr val="CD795C"/>
        </a:accent6>
        <a:hlink>
          <a:srgbClr val="B75735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ctus 6">
        <a:dk1>
          <a:srgbClr val="99CC00"/>
        </a:dk1>
        <a:lt1>
          <a:srgbClr val="FFFFFF"/>
        </a:lt1>
        <a:dk2>
          <a:srgbClr val="51399D"/>
        </a:dk2>
        <a:lt2>
          <a:srgbClr val="FFFFCC"/>
        </a:lt2>
        <a:accent1>
          <a:srgbClr val="877CAA"/>
        </a:accent1>
        <a:accent2>
          <a:srgbClr val="000058"/>
        </a:accent2>
        <a:accent3>
          <a:srgbClr val="B3AECC"/>
        </a:accent3>
        <a:accent4>
          <a:srgbClr val="DADADA"/>
        </a:accent4>
        <a:accent5>
          <a:srgbClr val="C3BFD2"/>
        </a:accent5>
        <a:accent6>
          <a:srgbClr val="00004F"/>
        </a:accent6>
        <a:hlink>
          <a:srgbClr val="FFCC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3360</TotalTime>
  <Words>1897</Words>
  <Application>Microsoft Office PowerPoint</Application>
  <PresentationFormat>Экран (4:3)</PresentationFormat>
  <Paragraphs>249</Paragraphs>
  <Slides>34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Cactus</vt:lpstr>
      <vt:lpstr>Слайд 1</vt:lpstr>
      <vt:lpstr>Мифы о половом воспитании </vt:lpstr>
      <vt:lpstr>Слайд 3</vt:lpstr>
      <vt:lpstr> Основы полового  воспитания</vt:lpstr>
      <vt:lpstr> Основы полового воспитания</vt:lpstr>
      <vt:lpstr> Основы полового воспитания</vt:lpstr>
      <vt:lpstr>Что еще необходимо знать родителям?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Подросткам важно знать</vt:lpstr>
      <vt:lpstr>Подросткам важно знать</vt:lpstr>
      <vt:lpstr>Источники 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Linda Koh</dc:creator>
  <cp:lastModifiedBy>zkaminskaya</cp:lastModifiedBy>
  <cp:revision>257</cp:revision>
  <dcterms:created xsi:type="dcterms:W3CDTF">2001-09-03T06:16:02Z</dcterms:created>
  <dcterms:modified xsi:type="dcterms:W3CDTF">2016-05-29T02:56:51Z</dcterms:modified>
</cp:coreProperties>
</file>