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8"/>
  </p:notesMasterIdLst>
  <p:sldIdLst>
    <p:sldId id="256" r:id="rId3"/>
    <p:sldId id="257" r:id="rId4"/>
    <p:sldId id="258" r:id="rId5"/>
    <p:sldId id="259" r:id="rId6"/>
    <p:sldId id="274" r:id="rId7"/>
    <p:sldId id="278" r:id="rId8"/>
    <p:sldId id="260" r:id="rId9"/>
    <p:sldId id="261" r:id="rId10"/>
    <p:sldId id="282" r:id="rId11"/>
    <p:sldId id="263" r:id="rId12"/>
    <p:sldId id="283" r:id="rId13"/>
    <p:sldId id="264" r:id="rId14"/>
    <p:sldId id="265" r:id="rId15"/>
    <p:sldId id="275" r:id="rId16"/>
    <p:sldId id="276" r:id="rId17"/>
    <p:sldId id="266" r:id="rId18"/>
    <p:sldId id="267" r:id="rId19"/>
    <p:sldId id="268" r:id="rId20"/>
    <p:sldId id="279" r:id="rId21"/>
    <p:sldId id="280" r:id="rId22"/>
    <p:sldId id="269" r:id="rId23"/>
    <p:sldId id="277" r:id="rId24"/>
    <p:sldId id="270" r:id="rId25"/>
    <p:sldId id="271" r:id="rId26"/>
    <p:sldId id="281" r:id="rId27"/>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6" autoAdjust="0"/>
    <p:restoredTop sz="98068" autoAdjust="0"/>
  </p:normalViewPr>
  <p:slideViewPr>
    <p:cSldViewPr>
      <p:cViewPr>
        <p:scale>
          <a:sx n="60" d="100"/>
          <a:sy n="60" d="100"/>
        </p:scale>
        <p:origin x="-1042" y="58"/>
      </p:cViewPr>
      <p:guideLst>
        <p:guide orient="horz" pos="2160"/>
        <p:guide pos="2880"/>
      </p:guideLst>
    </p:cSldViewPr>
  </p:slideViewPr>
  <p:outlineViewPr>
    <p:cViewPr>
      <p:scale>
        <a:sx n="33" d="100"/>
        <a:sy n="33" d="100"/>
      </p:scale>
      <p:origin x="228" y="0"/>
    </p:cViewPr>
  </p:outlineViewPr>
  <p:notesTextViewPr>
    <p:cViewPr>
      <p:scale>
        <a:sx n="100" d="100"/>
        <a:sy n="100" d="100"/>
      </p:scale>
      <p:origin x="0" y="0"/>
    </p:cViewPr>
  </p:notesTextViewPr>
  <p:sorterViewPr>
    <p:cViewPr>
      <p:scale>
        <a:sx n="66" d="100"/>
        <a:sy n="66" d="100"/>
      </p:scale>
      <p:origin x="0" y="153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AB5D06-0D17-4EEE-B4EF-93E13A3BA54D}" type="doc">
      <dgm:prSet loTypeId="urn:microsoft.com/office/officeart/2005/8/layout/gear1" loCatId="cycle" qsTypeId="urn:microsoft.com/office/officeart/2005/8/quickstyle/simple1" qsCatId="simple" csTypeId="urn:microsoft.com/office/officeart/2005/8/colors/colorful1#6" csCatId="colorful" phldr="1"/>
      <dgm:spPr/>
    </dgm:pt>
    <dgm:pt modelId="{347676A2-6F3A-4D7C-8596-6D465DC167D1}">
      <dgm:prSet phldrT="[Text]" custT="1"/>
      <dgm:spPr/>
      <dgm:t>
        <a:bodyPr/>
        <a:lstStyle/>
        <a:p>
          <a:r>
            <a:rPr lang="ru-RU" sz="3200" b="1" dirty="0" smtClean="0">
              <a:effectLst>
                <a:outerShdw blurRad="38100" dist="38100" dir="2700000" algn="tl">
                  <a:srgbClr val="000000">
                    <a:alpha val="43137"/>
                  </a:srgbClr>
                </a:outerShdw>
              </a:effectLst>
              <a:latin typeface="Arial Narrow" pitchFamily="34" charset="0"/>
            </a:rPr>
            <a:t>Общество</a:t>
          </a:r>
          <a:endParaRPr lang="en-US" sz="3200" b="1" dirty="0">
            <a:effectLst>
              <a:outerShdw blurRad="38100" dist="38100" dir="2700000" algn="tl">
                <a:srgbClr val="000000">
                  <a:alpha val="43137"/>
                </a:srgbClr>
              </a:outerShdw>
            </a:effectLst>
            <a:latin typeface="Arial Narrow" pitchFamily="34" charset="0"/>
          </a:endParaRPr>
        </a:p>
      </dgm:t>
    </dgm:pt>
    <dgm:pt modelId="{B2E68850-8DBE-42D1-BAEB-AAC2CD2C57C2}" type="parTrans" cxnId="{2811A548-2303-4FCD-91D0-586C01A43981}">
      <dgm:prSet/>
      <dgm:spPr/>
      <dgm:t>
        <a:bodyPr/>
        <a:lstStyle/>
        <a:p>
          <a:endParaRPr lang="en-US"/>
        </a:p>
      </dgm:t>
    </dgm:pt>
    <dgm:pt modelId="{5C27E2BD-96F6-4383-BB8C-795A0DA01740}" type="sibTrans" cxnId="{2811A548-2303-4FCD-91D0-586C01A43981}">
      <dgm:prSet/>
      <dgm:spPr/>
      <dgm:t>
        <a:bodyPr/>
        <a:lstStyle/>
        <a:p>
          <a:endParaRPr lang="en-US"/>
        </a:p>
      </dgm:t>
    </dgm:pt>
    <dgm:pt modelId="{4D73942D-7F17-4BCD-B8E9-C914536329B5}">
      <dgm:prSet phldrT="[Text]"/>
      <dgm:spPr/>
      <dgm:t>
        <a:bodyPr/>
        <a:lstStyle/>
        <a:p>
          <a:r>
            <a:rPr lang="ru-RU" b="1" dirty="0" smtClean="0">
              <a:effectLst>
                <a:outerShdw blurRad="38100" dist="38100" dir="2700000" algn="tl">
                  <a:srgbClr val="000000">
                    <a:alpha val="43137"/>
                  </a:srgbClr>
                </a:outerShdw>
              </a:effectLst>
            </a:rPr>
            <a:t>Семья</a:t>
          </a:r>
          <a:endParaRPr lang="en-US" b="1" dirty="0">
            <a:effectLst>
              <a:outerShdw blurRad="38100" dist="38100" dir="2700000" algn="tl">
                <a:srgbClr val="000000">
                  <a:alpha val="43137"/>
                </a:srgbClr>
              </a:outerShdw>
            </a:effectLst>
          </a:endParaRPr>
        </a:p>
      </dgm:t>
    </dgm:pt>
    <dgm:pt modelId="{60770C4B-78DA-4358-AEFF-69A03A59FCCE}" type="parTrans" cxnId="{E366C633-2252-4AE4-8318-37D201C295E4}">
      <dgm:prSet/>
      <dgm:spPr/>
      <dgm:t>
        <a:bodyPr/>
        <a:lstStyle/>
        <a:p>
          <a:endParaRPr lang="en-US"/>
        </a:p>
      </dgm:t>
    </dgm:pt>
    <dgm:pt modelId="{E4ABFA35-7D75-484A-8E46-9A549D0CC7EA}" type="sibTrans" cxnId="{E366C633-2252-4AE4-8318-37D201C295E4}">
      <dgm:prSet/>
      <dgm:spPr/>
      <dgm:t>
        <a:bodyPr/>
        <a:lstStyle/>
        <a:p>
          <a:endParaRPr lang="en-US"/>
        </a:p>
      </dgm:t>
    </dgm:pt>
    <dgm:pt modelId="{C5244B4B-244E-4EF4-864A-592394D535F4}">
      <dgm:prSet phldrT="[Text]" custT="1"/>
      <dgm:spPr/>
      <dgm:t>
        <a:bodyPr/>
        <a:lstStyle/>
        <a:p>
          <a:r>
            <a:rPr lang="ru-RU" sz="2500" b="1" dirty="0" smtClean="0">
              <a:effectLst>
                <a:outerShdw blurRad="38100" dist="38100" dir="2700000" algn="tl">
                  <a:srgbClr val="000000">
                    <a:alpha val="43137"/>
                  </a:srgbClr>
                </a:outerShdw>
              </a:effectLst>
            </a:rPr>
            <a:t>Ребёнок</a:t>
          </a:r>
        </a:p>
      </dgm:t>
    </dgm:pt>
    <dgm:pt modelId="{BF6731A7-FF11-46A7-BED8-596D7BE9C8F2}" type="parTrans" cxnId="{3BA0097E-9DA0-45BC-B432-C8C31B3EE3F2}">
      <dgm:prSet/>
      <dgm:spPr/>
      <dgm:t>
        <a:bodyPr/>
        <a:lstStyle/>
        <a:p>
          <a:endParaRPr lang="en-US"/>
        </a:p>
      </dgm:t>
    </dgm:pt>
    <dgm:pt modelId="{797A9070-4DF7-416E-901C-F29256B70C35}" type="sibTrans" cxnId="{3BA0097E-9DA0-45BC-B432-C8C31B3EE3F2}">
      <dgm:prSet/>
      <dgm:spPr/>
      <dgm:t>
        <a:bodyPr/>
        <a:lstStyle/>
        <a:p>
          <a:endParaRPr lang="en-US"/>
        </a:p>
      </dgm:t>
    </dgm:pt>
    <dgm:pt modelId="{AF052934-0FB3-4615-BA8D-9D02902BF032}" type="pres">
      <dgm:prSet presAssocID="{CFAB5D06-0D17-4EEE-B4EF-93E13A3BA54D}" presName="composite" presStyleCnt="0">
        <dgm:presLayoutVars>
          <dgm:chMax val="3"/>
          <dgm:animLvl val="lvl"/>
          <dgm:resizeHandles val="exact"/>
        </dgm:presLayoutVars>
      </dgm:prSet>
      <dgm:spPr/>
    </dgm:pt>
    <dgm:pt modelId="{4F8C5AA5-519F-47A2-BFB7-A6BC02450B07}" type="pres">
      <dgm:prSet presAssocID="{347676A2-6F3A-4D7C-8596-6D465DC167D1}" presName="gear1" presStyleLbl="node1" presStyleIdx="0" presStyleCnt="3" custScaleX="139633" custScaleY="118092" custLinFactNeighborX="28326" custLinFactNeighborY="-13197">
        <dgm:presLayoutVars>
          <dgm:chMax val="1"/>
          <dgm:bulletEnabled val="1"/>
        </dgm:presLayoutVars>
      </dgm:prSet>
      <dgm:spPr/>
      <dgm:t>
        <a:bodyPr/>
        <a:lstStyle/>
        <a:p>
          <a:endParaRPr lang="en-US"/>
        </a:p>
      </dgm:t>
    </dgm:pt>
    <dgm:pt modelId="{DDD44E5A-20EB-41F5-AA3B-7913F5D068A5}" type="pres">
      <dgm:prSet presAssocID="{347676A2-6F3A-4D7C-8596-6D465DC167D1}" presName="gear1srcNode" presStyleLbl="node1" presStyleIdx="0" presStyleCnt="3"/>
      <dgm:spPr/>
      <dgm:t>
        <a:bodyPr/>
        <a:lstStyle/>
        <a:p>
          <a:endParaRPr lang="en-US"/>
        </a:p>
      </dgm:t>
    </dgm:pt>
    <dgm:pt modelId="{660992CF-7D2E-4530-92C6-D42093F4EDF8}" type="pres">
      <dgm:prSet presAssocID="{347676A2-6F3A-4D7C-8596-6D465DC167D1}" presName="gear1dstNode" presStyleLbl="node1" presStyleIdx="0" presStyleCnt="3"/>
      <dgm:spPr/>
      <dgm:t>
        <a:bodyPr/>
        <a:lstStyle/>
        <a:p>
          <a:endParaRPr lang="en-US"/>
        </a:p>
      </dgm:t>
    </dgm:pt>
    <dgm:pt modelId="{DCCFC3B9-1AAD-4D42-8ACD-3DDBCF6A53BF}" type="pres">
      <dgm:prSet presAssocID="{4D73942D-7F17-4BCD-B8E9-C914536329B5}" presName="gear2" presStyleLbl="node1" presStyleIdx="1" presStyleCnt="3" custLinFactNeighborX="-72798" custLinFactNeighborY="-2375">
        <dgm:presLayoutVars>
          <dgm:chMax val="1"/>
          <dgm:bulletEnabled val="1"/>
        </dgm:presLayoutVars>
      </dgm:prSet>
      <dgm:spPr/>
      <dgm:t>
        <a:bodyPr/>
        <a:lstStyle/>
        <a:p>
          <a:endParaRPr lang="en-US"/>
        </a:p>
      </dgm:t>
    </dgm:pt>
    <dgm:pt modelId="{A4B027F2-4EE7-4C79-A849-1BF0D563EA2E}" type="pres">
      <dgm:prSet presAssocID="{4D73942D-7F17-4BCD-B8E9-C914536329B5}" presName="gear2srcNode" presStyleLbl="node1" presStyleIdx="1" presStyleCnt="3"/>
      <dgm:spPr/>
      <dgm:t>
        <a:bodyPr/>
        <a:lstStyle/>
        <a:p>
          <a:endParaRPr lang="en-US"/>
        </a:p>
      </dgm:t>
    </dgm:pt>
    <dgm:pt modelId="{83D6C346-F994-49A3-8072-69630B02ADEF}" type="pres">
      <dgm:prSet presAssocID="{4D73942D-7F17-4BCD-B8E9-C914536329B5}" presName="gear2dstNode" presStyleLbl="node1" presStyleIdx="1" presStyleCnt="3"/>
      <dgm:spPr/>
      <dgm:t>
        <a:bodyPr/>
        <a:lstStyle/>
        <a:p>
          <a:endParaRPr lang="en-US"/>
        </a:p>
      </dgm:t>
    </dgm:pt>
    <dgm:pt modelId="{2CF65F7C-28B0-415A-80D2-D05E797D2434}" type="pres">
      <dgm:prSet presAssocID="{C5244B4B-244E-4EF4-864A-592394D535F4}" presName="gear3" presStyleLbl="node1" presStyleIdx="2" presStyleCnt="3" custScaleX="151145" custScaleY="139757" custLinFactNeighborX="-11318" custLinFactNeighborY="-1218"/>
      <dgm:spPr/>
      <dgm:t>
        <a:bodyPr/>
        <a:lstStyle/>
        <a:p>
          <a:endParaRPr lang="en-US"/>
        </a:p>
      </dgm:t>
    </dgm:pt>
    <dgm:pt modelId="{F9833CA4-0CF4-4ACF-A004-C0478BC6772A}" type="pres">
      <dgm:prSet presAssocID="{C5244B4B-244E-4EF4-864A-592394D535F4}" presName="gear3tx" presStyleLbl="node1" presStyleIdx="2" presStyleCnt="3">
        <dgm:presLayoutVars>
          <dgm:chMax val="1"/>
          <dgm:bulletEnabled val="1"/>
        </dgm:presLayoutVars>
      </dgm:prSet>
      <dgm:spPr/>
      <dgm:t>
        <a:bodyPr/>
        <a:lstStyle/>
        <a:p>
          <a:endParaRPr lang="en-US"/>
        </a:p>
      </dgm:t>
    </dgm:pt>
    <dgm:pt modelId="{8B0BA995-1781-4163-B199-45D7DBFE84B3}" type="pres">
      <dgm:prSet presAssocID="{C5244B4B-244E-4EF4-864A-592394D535F4}" presName="gear3srcNode" presStyleLbl="node1" presStyleIdx="2" presStyleCnt="3"/>
      <dgm:spPr/>
      <dgm:t>
        <a:bodyPr/>
        <a:lstStyle/>
        <a:p>
          <a:endParaRPr lang="en-US"/>
        </a:p>
      </dgm:t>
    </dgm:pt>
    <dgm:pt modelId="{051E5D0E-D626-426D-931E-EC4B7E226CF3}" type="pres">
      <dgm:prSet presAssocID="{C5244B4B-244E-4EF4-864A-592394D535F4}" presName="gear3dstNode" presStyleLbl="node1" presStyleIdx="2" presStyleCnt="3"/>
      <dgm:spPr/>
      <dgm:t>
        <a:bodyPr/>
        <a:lstStyle/>
        <a:p>
          <a:endParaRPr lang="en-US"/>
        </a:p>
      </dgm:t>
    </dgm:pt>
    <dgm:pt modelId="{495495AE-A2C4-4FB3-87A1-8CC30C3804E4}" type="pres">
      <dgm:prSet presAssocID="{5C27E2BD-96F6-4383-BB8C-795A0DA01740}" presName="connector1" presStyleLbl="sibTrans2D1" presStyleIdx="0" presStyleCnt="3" custScaleX="107076" custScaleY="102141" custLinFactNeighborX="32132" custLinFactNeighborY="-13381"/>
      <dgm:spPr/>
      <dgm:t>
        <a:bodyPr/>
        <a:lstStyle/>
        <a:p>
          <a:endParaRPr lang="en-US"/>
        </a:p>
      </dgm:t>
    </dgm:pt>
    <dgm:pt modelId="{EC0F7565-76FB-481F-AD52-DE121A594804}" type="pres">
      <dgm:prSet presAssocID="{E4ABFA35-7D75-484A-8E46-9A549D0CC7EA}" presName="connector2" presStyleLbl="sibTrans2D1" presStyleIdx="1" presStyleCnt="3" custLinFactNeighborX="-62246" custLinFactNeighborY="46"/>
      <dgm:spPr/>
      <dgm:t>
        <a:bodyPr/>
        <a:lstStyle/>
        <a:p>
          <a:endParaRPr lang="en-US"/>
        </a:p>
      </dgm:t>
    </dgm:pt>
    <dgm:pt modelId="{1113E474-6B08-4373-8957-F2C9240F4AFB}" type="pres">
      <dgm:prSet presAssocID="{797A9070-4DF7-416E-901C-F29256B70C35}" presName="connector3" presStyleLbl="sibTrans2D1" presStyleIdx="2" presStyleCnt="3" custAng="856709" custScaleX="111751" custScaleY="102946" custLinFactNeighborX="-26251" custLinFactNeighborY="-9389"/>
      <dgm:spPr/>
      <dgm:t>
        <a:bodyPr/>
        <a:lstStyle/>
        <a:p>
          <a:endParaRPr lang="en-US"/>
        </a:p>
      </dgm:t>
    </dgm:pt>
  </dgm:ptLst>
  <dgm:cxnLst>
    <dgm:cxn modelId="{5B0CDF9D-6B2A-4FDE-8D83-75E1680F7029}" type="presOf" srcId="{347676A2-6F3A-4D7C-8596-6D465DC167D1}" destId="{DDD44E5A-20EB-41F5-AA3B-7913F5D068A5}" srcOrd="1" destOrd="0" presId="urn:microsoft.com/office/officeart/2005/8/layout/gear1"/>
    <dgm:cxn modelId="{2811A548-2303-4FCD-91D0-586C01A43981}" srcId="{CFAB5D06-0D17-4EEE-B4EF-93E13A3BA54D}" destId="{347676A2-6F3A-4D7C-8596-6D465DC167D1}" srcOrd="0" destOrd="0" parTransId="{B2E68850-8DBE-42D1-BAEB-AAC2CD2C57C2}" sibTransId="{5C27E2BD-96F6-4383-BB8C-795A0DA01740}"/>
    <dgm:cxn modelId="{2B2262E4-00DA-4842-9AEF-6D8AA3B409AE}" type="presOf" srcId="{CFAB5D06-0D17-4EEE-B4EF-93E13A3BA54D}" destId="{AF052934-0FB3-4615-BA8D-9D02902BF032}" srcOrd="0" destOrd="0" presId="urn:microsoft.com/office/officeart/2005/8/layout/gear1"/>
    <dgm:cxn modelId="{9AA60F16-3170-4825-8FFA-14B08E0E89DE}" type="presOf" srcId="{C5244B4B-244E-4EF4-864A-592394D535F4}" destId="{2CF65F7C-28B0-415A-80D2-D05E797D2434}" srcOrd="0" destOrd="0" presId="urn:microsoft.com/office/officeart/2005/8/layout/gear1"/>
    <dgm:cxn modelId="{FE5176EB-5204-4BE6-B3F0-D6BC01E3349F}" type="presOf" srcId="{797A9070-4DF7-416E-901C-F29256B70C35}" destId="{1113E474-6B08-4373-8957-F2C9240F4AFB}" srcOrd="0" destOrd="0" presId="urn:microsoft.com/office/officeart/2005/8/layout/gear1"/>
    <dgm:cxn modelId="{8BB6E5AC-1682-4369-9F7E-C81BC6D2A70F}" type="presOf" srcId="{C5244B4B-244E-4EF4-864A-592394D535F4}" destId="{8B0BA995-1781-4163-B199-45D7DBFE84B3}" srcOrd="2" destOrd="0" presId="urn:microsoft.com/office/officeart/2005/8/layout/gear1"/>
    <dgm:cxn modelId="{A82682B3-BF74-4C67-B12E-2C91AEAE2AC3}" type="presOf" srcId="{4D73942D-7F17-4BCD-B8E9-C914536329B5}" destId="{DCCFC3B9-1AAD-4D42-8ACD-3DDBCF6A53BF}" srcOrd="0" destOrd="0" presId="urn:microsoft.com/office/officeart/2005/8/layout/gear1"/>
    <dgm:cxn modelId="{3BA0097E-9DA0-45BC-B432-C8C31B3EE3F2}" srcId="{CFAB5D06-0D17-4EEE-B4EF-93E13A3BA54D}" destId="{C5244B4B-244E-4EF4-864A-592394D535F4}" srcOrd="2" destOrd="0" parTransId="{BF6731A7-FF11-46A7-BED8-596D7BE9C8F2}" sibTransId="{797A9070-4DF7-416E-901C-F29256B70C35}"/>
    <dgm:cxn modelId="{321A2BA9-90DD-417B-9057-0FC0E39D860B}" type="presOf" srcId="{4D73942D-7F17-4BCD-B8E9-C914536329B5}" destId="{83D6C346-F994-49A3-8072-69630B02ADEF}" srcOrd="2" destOrd="0" presId="urn:microsoft.com/office/officeart/2005/8/layout/gear1"/>
    <dgm:cxn modelId="{3F33705D-B846-4AC4-97CE-D337114D3751}" type="presOf" srcId="{347676A2-6F3A-4D7C-8596-6D465DC167D1}" destId="{660992CF-7D2E-4530-92C6-D42093F4EDF8}" srcOrd="2" destOrd="0" presId="urn:microsoft.com/office/officeart/2005/8/layout/gear1"/>
    <dgm:cxn modelId="{216625F3-5134-45FC-8C2E-72416F935306}" type="presOf" srcId="{347676A2-6F3A-4D7C-8596-6D465DC167D1}" destId="{4F8C5AA5-519F-47A2-BFB7-A6BC02450B07}" srcOrd="0" destOrd="0" presId="urn:microsoft.com/office/officeart/2005/8/layout/gear1"/>
    <dgm:cxn modelId="{10A7F9DA-B6B2-415E-9DBA-8DD23642A136}" type="presOf" srcId="{C5244B4B-244E-4EF4-864A-592394D535F4}" destId="{051E5D0E-D626-426D-931E-EC4B7E226CF3}" srcOrd="3" destOrd="0" presId="urn:microsoft.com/office/officeart/2005/8/layout/gear1"/>
    <dgm:cxn modelId="{F5A51AE0-E67D-45DF-B2FA-CD915F036B4B}" type="presOf" srcId="{4D73942D-7F17-4BCD-B8E9-C914536329B5}" destId="{A4B027F2-4EE7-4C79-A849-1BF0D563EA2E}" srcOrd="1" destOrd="0" presId="urn:microsoft.com/office/officeart/2005/8/layout/gear1"/>
    <dgm:cxn modelId="{4BA3A387-9F58-449B-9960-06F39B176E0A}" type="presOf" srcId="{5C27E2BD-96F6-4383-BB8C-795A0DA01740}" destId="{495495AE-A2C4-4FB3-87A1-8CC30C3804E4}" srcOrd="0" destOrd="0" presId="urn:microsoft.com/office/officeart/2005/8/layout/gear1"/>
    <dgm:cxn modelId="{E366C633-2252-4AE4-8318-37D201C295E4}" srcId="{CFAB5D06-0D17-4EEE-B4EF-93E13A3BA54D}" destId="{4D73942D-7F17-4BCD-B8E9-C914536329B5}" srcOrd="1" destOrd="0" parTransId="{60770C4B-78DA-4358-AEFF-69A03A59FCCE}" sibTransId="{E4ABFA35-7D75-484A-8E46-9A549D0CC7EA}"/>
    <dgm:cxn modelId="{64B5BF76-BD3C-4CDD-82EA-344D8C1DB339}" type="presOf" srcId="{C5244B4B-244E-4EF4-864A-592394D535F4}" destId="{F9833CA4-0CF4-4ACF-A004-C0478BC6772A}" srcOrd="1" destOrd="0" presId="urn:microsoft.com/office/officeart/2005/8/layout/gear1"/>
    <dgm:cxn modelId="{B3C30E7F-8F96-49AC-9F2C-77FF259D3DF5}" type="presOf" srcId="{E4ABFA35-7D75-484A-8E46-9A549D0CC7EA}" destId="{EC0F7565-76FB-481F-AD52-DE121A594804}" srcOrd="0" destOrd="0" presId="urn:microsoft.com/office/officeart/2005/8/layout/gear1"/>
    <dgm:cxn modelId="{BF5E8DAB-3840-4E3E-83FF-0E1EA6EA141C}" type="presParOf" srcId="{AF052934-0FB3-4615-BA8D-9D02902BF032}" destId="{4F8C5AA5-519F-47A2-BFB7-A6BC02450B07}" srcOrd="0" destOrd="0" presId="urn:microsoft.com/office/officeart/2005/8/layout/gear1"/>
    <dgm:cxn modelId="{436F3188-246D-4CD6-9547-EBEC8518E411}" type="presParOf" srcId="{AF052934-0FB3-4615-BA8D-9D02902BF032}" destId="{DDD44E5A-20EB-41F5-AA3B-7913F5D068A5}" srcOrd="1" destOrd="0" presId="urn:microsoft.com/office/officeart/2005/8/layout/gear1"/>
    <dgm:cxn modelId="{21208AE8-436A-43D8-9274-2815905E5883}" type="presParOf" srcId="{AF052934-0FB3-4615-BA8D-9D02902BF032}" destId="{660992CF-7D2E-4530-92C6-D42093F4EDF8}" srcOrd="2" destOrd="0" presId="urn:microsoft.com/office/officeart/2005/8/layout/gear1"/>
    <dgm:cxn modelId="{31751B19-728F-41AB-9087-72FF1A6209A9}" type="presParOf" srcId="{AF052934-0FB3-4615-BA8D-9D02902BF032}" destId="{DCCFC3B9-1AAD-4D42-8ACD-3DDBCF6A53BF}" srcOrd="3" destOrd="0" presId="urn:microsoft.com/office/officeart/2005/8/layout/gear1"/>
    <dgm:cxn modelId="{E80D32AB-DCBA-48B3-99A1-48D642FCA52C}" type="presParOf" srcId="{AF052934-0FB3-4615-BA8D-9D02902BF032}" destId="{A4B027F2-4EE7-4C79-A849-1BF0D563EA2E}" srcOrd="4" destOrd="0" presId="urn:microsoft.com/office/officeart/2005/8/layout/gear1"/>
    <dgm:cxn modelId="{213CCE89-FC07-4661-9221-D4BE6464C308}" type="presParOf" srcId="{AF052934-0FB3-4615-BA8D-9D02902BF032}" destId="{83D6C346-F994-49A3-8072-69630B02ADEF}" srcOrd="5" destOrd="0" presId="urn:microsoft.com/office/officeart/2005/8/layout/gear1"/>
    <dgm:cxn modelId="{6F96BDCC-4DA3-46DA-B61A-9AAE211B7BC5}" type="presParOf" srcId="{AF052934-0FB3-4615-BA8D-9D02902BF032}" destId="{2CF65F7C-28B0-415A-80D2-D05E797D2434}" srcOrd="6" destOrd="0" presId="urn:microsoft.com/office/officeart/2005/8/layout/gear1"/>
    <dgm:cxn modelId="{D77F468F-1E94-4CE0-A5F6-5EC74C43D1D3}" type="presParOf" srcId="{AF052934-0FB3-4615-BA8D-9D02902BF032}" destId="{F9833CA4-0CF4-4ACF-A004-C0478BC6772A}" srcOrd="7" destOrd="0" presId="urn:microsoft.com/office/officeart/2005/8/layout/gear1"/>
    <dgm:cxn modelId="{42A6A47D-6991-45DB-8E10-3D71EDF2187A}" type="presParOf" srcId="{AF052934-0FB3-4615-BA8D-9D02902BF032}" destId="{8B0BA995-1781-4163-B199-45D7DBFE84B3}" srcOrd="8" destOrd="0" presId="urn:microsoft.com/office/officeart/2005/8/layout/gear1"/>
    <dgm:cxn modelId="{9F60103A-27CF-40C6-BE39-9EABF5BCC86E}" type="presParOf" srcId="{AF052934-0FB3-4615-BA8D-9D02902BF032}" destId="{051E5D0E-D626-426D-931E-EC4B7E226CF3}" srcOrd="9" destOrd="0" presId="urn:microsoft.com/office/officeart/2005/8/layout/gear1"/>
    <dgm:cxn modelId="{4AC9C129-12C2-4249-A260-994E3A2235F6}" type="presParOf" srcId="{AF052934-0FB3-4615-BA8D-9D02902BF032}" destId="{495495AE-A2C4-4FB3-87A1-8CC30C3804E4}" srcOrd="10" destOrd="0" presId="urn:microsoft.com/office/officeart/2005/8/layout/gear1"/>
    <dgm:cxn modelId="{89A92539-3D81-453F-86E8-7ECC2AEC991F}" type="presParOf" srcId="{AF052934-0FB3-4615-BA8D-9D02902BF032}" destId="{EC0F7565-76FB-481F-AD52-DE121A594804}" srcOrd="11" destOrd="0" presId="urn:microsoft.com/office/officeart/2005/8/layout/gear1"/>
    <dgm:cxn modelId="{66DC9843-2174-4FB8-B5B6-B5324F757E27}" type="presParOf" srcId="{AF052934-0FB3-4615-BA8D-9D02902BF032}" destId="{1113E474-6B08-4373-8957-F2C9240F4AFB}" srcOrd="12" destOrd="0" presId="urn:microsoft.com/office/officeart/2005/8/layout/gear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F8C5AA5-519F-47A2-BFB7-A6BC02450B07}">
      <dsp:nvSpPr>
        <dsp:cNvPr id="0" name=""/>
        <dsp:cNvSpPr/>
      </dsp:nvSpPr>
      <dsp:spPr>
        <a:xfrm>
          <a:off x="3471492" y="1362095"/>
          <a:ext cx="2984529" cy="2524110"/>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ru-RU" sz="3200" b="1" kern="1200" dirty="0" smtClean="0">
              <a:effectLst>
                <a:outerShdw blurRad="38100" dist="38100" dir="2700000" algn="tl">
                  <a:srgbClr val="000000">
                    <a:alpha val="43137"/>
                  </a:srgbClr>
                </a:outerShdw>
              </a:effectLst>
              <a:latin typeface="Arial Narrow" pitchFamily="34" charset="0"/>
            </a:rPr>
            <a:t>Общество</a:t>
          </a:r>
          <a:endParaRPr lang="en-US" sz="3200" b="1" kern="1200" dirty="0">
            <a:effectLst>
              <a:outerShdw blurRad="38100" dist="38100" dir="2700000" algn="tl">
                <a:srgbClr val="000000">
                  <a:alpha val="43137"/>
                </a:srgbClr>
              </a:outerShdw>
            </a:effectLst>
            <a:latin typeface="Arial Narrow" pitchFamily="34" charset="0"/>
          </a:endParaRPr>
        </a:p>
      </dsp:txBody>
      <dsp:txXfrm>
        <a:off x="3471492" y="1362095"/>
        <a:ext cx="2984529" cy="2524110"/>
      </dsp:txXfrm>
    </dsp:sp>
    <dsp:sp modelId="{DCCFC3B9-1AAD-4D42-8ACD-3DDBCF6A53BF}">
      <dsp:nvSpPr>
        <dsp:cNvPr id="0" name=""/>
        <dsp:cNvSpPr/>
      </dsp:nvSpPr>
      <dsp:spPr>
        <a:xfrm>
          <a:off x="914395" y="1295394"/>
          <a:ext cx="1554480" cy="1554480"/>
        </a:xfrm>
        <a:prstGeom prst="gear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rPr>
            <a:t>Семья</a:t>
          </a:r>
          <a:endParaRPr lang="en-US" sz="2000" b="1" kern="1200" dirty="0">
            <a:effectLst>
              <a:outerShdw blurRad="38100" dist="38100" dir="2700000" algn="tl">
                <a:srgbClr val="000000">
                  <a:alpha val="43137"/>
                </a:srgbClr>
              </a:outerShdw>
            </a:effectLst>
          </a:endParaRPr>
        </a:p>
      </dsp:txBody>
      <dsp:txXfrm>
        <a:off x="914395" y="1295394"/>
        <a:ext cx="1554480" cy="1554480"/>
      </dsp:txXfrm>
    </dsp:sp>
    <dsp:sp modelId="{2CF65F7C-28B0-415A-80D2-D05E797D2434}">
      <dsp:nvSpPr>
        <dsp:cNvPr id="0" name=""/>
        <dsp:cNvSpPr/>
      </dsp:nvSpPr>
      <dsp:spPr>
        <a:xfrm rot="20700000">
          <a:off x="2284339" y="-11140"/>
          <a:ext cx="2365535" cy="2065115"/>
        </a:xfrm>
        <a:prstGeom prst="gear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ru-RU" sz="2500" b="1" kern="1200" dirty="0" smtClean="0">
              <a:effectLst>
                <a:outerShdw blurRad="38100" dist="38100" dir="2700000" algn="tl">
                  <a:srgbClr val="000000">
                    <a:alpha val="43137"/>
                  </a:srgbClr>
                </a:outerShdw>
              </a:effectLst>
            </a:rPr>
            <a:t>Ребёнок</a:t>
          </a:r>
        </a:p>
      </dsp:txBody>
      <dsp:txXfrm>
        <a:off x="2820989" y="423981"/>
        <a:ext cx="1292235" cy="1194872"/>
      </dsp:txXfrm>
    </dsp:sp>
    <dsp:sp modelId="{495495AE-A2C4-4FB3-87A1-8CC30C3804E4}">
      <dsp:nvSpPr>
        <dsp:cNvPr id="0" name=""/>
        <dsp:cNvSpPr/>
      </dsp:nvSpPr>
      <dsp:spPr>
        <a:xfrm>
          <a:off x="3904206" y="1121512"/>
          <a:ext cx="2929476" cy="2794460"/>
        </a:xfrm>
        <a:prstGeom prst="circularArrow">
          <a:avLst>
            <a:gd name="adj1" fmla="val 4687"/>
            <a:gd name="adj2" fmla="val 299029"/>
            <a:gd name="adj3" fmla="val 2508473"/>
            <a:gd name="adj4" fmla="val 15877949"/>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0F7565-76FB-481F-AD52-DE121A594804}">
      <dsp:nvSpPr>
        <dsp:cNvPr id="0" name=""/>
        <dsp:cNvSpPr/>
      </dsp:nvSpPr>
      <dsp:spPr>
        <a:xfrm>
          <a:off x="533410" y="990602"/>
          <a:ext cx="1987791" cy="1987791"/>
        </a:xfrm>
        <a:prstGeom prst="leftCircularArrow">
          <a:avLst>
            <a:gd name="adj1" fmla="val 6452"/>
            <a:gd name="adj2" fmla="val 429999"/>
            <a:gd name="adj3" fmla="val 10489124"/>
            <a:gd name="adj4" fmla="val 14837806"/>
            <a:gd name="adj5" fmla="val 752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113E474-6B08-4373-8957-F2C9240F4AFB}">
      <dsp:nvSpPr>
        <dsp:cNvPr id="0" name=""/>
        <dsp:cNvSpPr/>
      </dsp:nvSpPr>
      <dsp:spPr>
        <a:xfrm rot="856709">
          <a:off x="1875843" y="-305205"/>
          <a:ext cx="2395091" cy="2206379"/>
        </a:xfrm>
        <a:prstGeom prst="circularArrow">
          <a:avLst>
            <a:gd name="adj1" fmla="val 5984"/>
            <a:gd name="adj2" fmla="val 394124"/>
            <a:gd name="adj3" fmla="val 13313824"/>
            <a:gd name="adj4" fmla="val 10508221"/>
            <a:gd name="adj5" fmla="val 698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ea typeface="ＭＳ Ｐゴシック"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4C9E0F76-D04A-4025-ABD7-CABE61427098}" type="datetimeFigureOut">
              <a:rPr lang="en-US"/>
              <a:pPr/>
              <a:t>5/27/2016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ea typeface="ＭＳ Ｐゴシック"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DF472A88-2195-4993-8973-343293703D0A}" type="slidenum">
              <a:rPr lang="en-US"/>
              <a:pPr/>
              <a:t>‹#›</a:t>
            </a:fld>
            <a:endParaRPr lang="en-US"/>
          </a:p>
        </p:txBody>
      </p:sp>
    </p:spTree>
    <p:extLst>
      <p:ext uri="{BB962C8B-B14F-4D97-AF65-F5344CB8AC3E}">
        <p14:creationId xmlns="" xmlns:p14="http://schemas.microsoft.com/office/powerpoint/2010/main" val="4215705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ea typeface="ＭＳ Ｐゴシック" pitchFamily="34" charset="-128"/>
            </a:endParaRPr>
          </a:p>
        </p:txBody>
      </p:sp>
      <p:sp>
        <p:nvSpPr>
          <p:cNvPr id="1536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2561143-3237-4AC4-AC08-823EE39407DA}" type="slidenum">
              <a:rPr lang="en-US" sz="1200">
                <a:latin typeface="Calibri" pitchFamily="34" charset="0"/>
              </a:rPr>
              <a:pPr eaLnBrk="1" hangingPunct="1"/>
              <a:t>1</a:t>
            </a:fld>
            <a:endParaRPr lang="en-US"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World Population Under 15 Years Old</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Many are in Africa, India, China, United States and South America.</a:t>
            </a:r>
          </a:p>
          <a:p>
            <a:pPr eaLnBrk="1" hangingPunct="1">
              <a:spcBef>
                <a:spcPct val="0"/>
              </a:spcBef>
            </a:pPr>
            <a:endParaRPr lang="en-US" smtClean="0">
              <a:ea typeface="ＭＳ Ｐゴシック" pitchFamily="34" charset="-128"/>
            </a:endParaRPr>
          </a:p>
        </p:txBody>
      </p:sp>
      <p:sp>
        <p:nvSpPr>
          <p:cNvPr id="3379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B75EFD6-DEFB-4057-9660-B36A1E4DF2C6}" type="slidenum">
              <a:rPr lang="en-US" sz="1200">
                <a:latin typeface="Calibri" pitchFamily="34" charset="0"/>
              </a:rPr>
              <a:pPr eaLnBrk="1" hangingPunct="1"/>
              <a:t>10</a:t>
            </a:fld>
            <a:endParaRPr lang="en-US"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An alarming number of 4/14ers in the 10/40 Window are sexually exploited, forced to child labor, neglected, and emotionally abused.  Many are deprived of basic education and health care.  With such problems existing, we have the tendency to ignore or dismiss this as something we can help with or we view those in the 4 to 14 age group as a problem to be endured.</a:t>
            </a:r>
          </a:p>
          <a:p>
            <a:endParaRPr lang="en-US" smtClean="0">
              <a:ea typeface="ＭＳ Ｐゴシック" pitchFamily="34" charset="-128"/>
            </a:endParaRPr>
          </a:p>
        </p:txBody>
      </p:sp>
      <p:sp>
        <p:nvSpPr>
          <p:cNvPr id="3584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02D520B-8ECF-48E8-9575-298A9557FA00}" type="slidenum">
              <a:rPr lang="en-US" sz="1200">
                <a:latin typeface="Calibri" pitchFamily="34" charset="0"/>
              </a:rPr>
              <a:pPr eaLnBrk="1" hangingPunct="1"/>
              <a:t>11</a:t>
            </a:fld>
            <a:endParaRPr lang="en-US"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The Modern 4/14ers</a:t>
            </a:r>
          </a:p>
          <a:p>
            <a:endParaRPr lang="en-US" smtClean="0">
              <a:ea typeface="ＭＳ Ｐゴシック" pitchFamily="34" charset="-128"/>
            </a:endParaRPr>
          </a:p>
          <a:p>
            <a:r>
              <a:rPr lang="en-US" smtClean="0">
                <a:ea typeface="ＭＳ Ｐゴシック" pitchFamily="34" charset="-128"/>
              </a:rPr>
              <a:t>Today</a:t>
            </a:r>
            <a:r>
              <a:rPr lang="en-US" altLang="en-US" smtClean="0">
                <a:ea typeface="ＭＳ Ｐゴシック" pitchFamily="34" charset="-128"/>
              </a:rPr>
              <a:t>’</a:t>
            </a:r>
            <a:r>
              <a:rPr lang="en-US" smtClean="0">
                <a:ea typeface="ＭＳ Ｐゴシック" pitchFamily="34" charset="-128"/>
              </a:rPr>
              <a:t>s 4/14ers are referred to as the </a:t>
            </a:r>
            <a:r>
              <a:rPr lang="en-US" altLang="en-US" smtClean="0">
                <a:ea typeface="ＭＳ Ｐゴシック" pitchFamily="34" charset="-128"/>
              </a:rPr>
              <a:t>“</a:t>
            </a:r>
            <a:r>
              <a:rPr lang="en-US" smtClean="0">
                <a:ea typeface="ＭＳ Ｐゴシック" pitchFamily="34" charset="-128"/>
              </a:rPr>
              <a:t>Internet Generation.</a:t>
            </a:r>
            <a:r>
              <a:rPr lang="en-US" altLang="en-US" smtClean="0">
                <a:ea typeface="ＭＳ Ｐゴシック" pitchFamily="34" charset="-128"/>
              </a:rPr>
              <a:t>”</a:t>
            </a:r>
            <a:r>
              <a:rPr lang="en-US" smtClean="0">
                <a:ea typeface="ＭＳ Ｐゴシック" pitchFamily="34" charset="-128"/>
              </a:rPr>
              <a:t>  They are the </a:t>
            </a:r>
            <a:r>
              <a:rPr lang="en-US" altLang="en-US" smtClean="0">
                <a:ea typeface="ＭＳ Ｐゴシック" pitchFamily="34" charset="-128"/>
              </a:rPr>
              <a:t>“</a:t>
            </a:r>
            <a:r>
              <a:rPr lang="en-US" smtClean="0">
                <a:ea typeface="ＭＳ Ｐゴシック" pitchFamily="34" charset="-128"/>
              </a:rPr>
              <a:t>Digital Kids,</a:t>
            </a:r>
            <a:r>
              <a:rPr lang="en-US" altLang="en-US" smtClean="0">
                <a:ea typeface="ＭＳ Ｐゴシック" pitchFamily="34" charset="-128"/>
              </a:rPr>
              <a:t>”</a:t>
            </a:r>
            <a:r>
              <a:rPr lang="en-US" smtClean="0">
                <a:ea typeface="ＭＳ Ｐゴシック" pitchFamily="34" charset="-128"/>
              </a:rPr>
              <a:t> </a:t>
            </a:r>
            <a:r>
              <a:rPr lang="en-US" altLang="en-US" smtClean="0">
                <a:ea typeface="ＭＳ Ｐゴシック" pitchFamily="34" charset="-128"/>
              </a:rPr>
              <a:t>“</a:t>
            </a:r>
            <a:r>
              <a:rPr lang="en-US" smtClean="0">
                <a:ea typeface="ＭＳ Ｐゴシック" pitchFamily="34" charset="-128"/>
              </a:rPr>
              <a:t>Millennials</a:t>
            </a:r>
            <a:r>
              <a:rPr lang="en-US" altLang="en-US" smtClean="0">
                <a:ea typeface="ＭＳ Ｐゴシック" pitchFamily="34" charset="-128"/>
              </a:rPr>
              <a:t>”</a:t>
            </a:r>
            <a:r>
              <a:rPr lang="en-US" smtClean="0">
                <a:ea typeface="ＭＳ Ｐゴシック" pitchFamily="34" charset="-128"/>
              </a:rPr>
              <a:t> who use iPhones, are </a:t>
            </a:r>
            <a:r>
              <a:rPr lang="en-US" altLang="en-US" smtClean="0">
                <a:ea typeface="ＭＳ Ｐゴシック" pitchFamily="34" charset="-128"/>
              </a:rPr>
              <a:t>“</a:t>
            </a:r>
            <a:r>
              <a:rPr lang="en-US" smtClean="0">
                <a:ea typeface="ＭＳ Ｐゴシック" pitchFamily="34" charset="-128"/>
              </a:rPr>
              <a:t>Facebookers,</a:t>
            </a:r>
            <a:r>
              <a:rPr lang="en-US" altLang="en-US" smtClean="0">
                <a:ea typeface="ＭＳ Ｐゴシック" pitchFamily="34" charset="-128"/>
              </a:rPr>
              <a:t>”</a:t>
            </a:r>
            <a:r>
              <a:rPr lang="en-US" smtClean="0">
                <a:ea typeface="ＭＳ Ｐゴシック" pitchFamily="34" charset="-128"/>
              </a:rPr>
              <a:t> </a:t>
            </a:r>
            <a:r>
              <a:rPr lang="en-US" altLang="en-US" smtClean="0">
                <a:ea typeface="ＭＳ Ｐゴシック" pitchFamily="34" charset="-128"/>
              </a:rPr>
              <a:t>“</a:t>
            </a:r>
            <a:r>
              <a:rPr lang="en-US" smtClean="0">
                <a:ea typeface="ＭＳ Ｐゴシック" pitchFamily="34" charset="-128"/>
              </a:rPr>
              <a:t>You Tubers</a:t>
            </a:r>
            <a:r>
              <a:rPr lang="en-US" altLang="en-US" smtClean="0">
                <a:ea typeface="ＭＳ Ｐゴシック" pitchFamily="34" charset="-128"/>
              </a:rPr>
              <a:t>”</a:t>
            </a:r>
            <a:r>
              <a:rPr lang="en-US" smtClean="0">
                <a:ea typeface="ＭＳ Ｐゴシック" pitchFamily="34" charset="-128"/>
              </a:rPr>
              <a:t> and do not think twice about sharing their opinions with strangers online whom they call </a:t>
            </a:r>
            <a:r>
              <a:rPr lang="en-US" altLang="en-US" smtClean="0">
                <a:ea typeface="ＭＳ Ｐゴシック" pitchFamily="34" charset="-128"/>
              </a:rPr>
              <a:t>“</a:t>
            </a:r>
            <a:r>
              <a:rPr lang="en-US" smtClean="0">
                <a:ea typeface="ＭＳ Ｐゴシック" pitchFamily="34" charset="-128"/>
              </a:rPr>
              <a:t>Friends.</a:t>
            </a:r>
            <a:r>
              <a:rPr lang="en-US" altLang="en-US" smtClean="0">
                <a:ea typeface="ＭＳ Ｐゴシック" pitchFamily="34" charset="-128"/>
              </a:rPr>
              <a:t>”</a:t>
            </a:r>
            <a:r>
              <a:rPr lang="en-US" smtClean="0">
                <a:ea typeface="ＭＳ Ｐゴシック" pitchFamily="34" charset="-128"/>
              </a:rPr>
              <a:t> </a:t>
            </a:r>
            <a:endParaRPr lang="en-US" b="1" smtClean="0">
              <a:ea typeface="ＭＳ Ｐゴシック" pitchFamily="34" charset="-128"/>
            </a:endParaRPr>
          </a:p>
        </p:txBody>
      </p:sp>
      <p:sp>
        <p:nvSpPr>
          <p:cNvPr id="3789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155EB13-B79E-4032-9994-F0313A4FBE65}" type="slidenum">
              <a:rPr lang="en-US" sz="1200">
                <a:latin typeface="Calibri" pitchFamily="34" charset="0"/>
              </a:rPr>
              <a:pPr eaLnBrk="1" hangingPunct="1"/>
              <a:t>12</a:t>
            </a:fld>
            <a:endParaRPr lang="en-US"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b="1" smtClean="0">
                <a:ea typeface="ＭＳ Ｐゴシック" pitchFamily="34" charset="-128"/>
              </a:rPr>
              <a:t>Our Challenges With 4/14-ers</a:t>
            </a:r>
          </a:p>
          <a:p>
            <a:pPr eaLnBrk="1" hangingPunct="1">
              <a:spcBef>
                <a:spcPct val="0"/>
              </a:spcBef>
            </a:pPr>
            <a:endParaRPr lang="es-ES" b="1" smtClean="0">
              <a:ea typeface="ＭＳ Ｐゴシック" pitchFamily="34" charset="-128"/>
            </a:endParaRPr>
          </a:p>
          <a:p>
            <a:pPr eaLnBrk="1" hangingPunct="1">
              <a:spcBef>
                <a:spcPct val="0"/>
              </a:spcBef>
              <a:buFontTx/>
              <a:buChar char="•"/>
            </a:pPr>
            <a:r>
              <a:rPr lang="en-US" smtClean="0">
                <a:ea typeface="ＭＳ Ｐゴシック" pitchFamily="34" charset="-128"/>
              </a:rPr>
              <a:t>Children learn all kinds of worldviews and philosophies from the mass media.</a:t>
            </a:r>
          </a:p>
          <a:p>
            <a:pPr eaLnBrk="1" hangingPunct="1">
              <a:spcBef>
                <a:spcPct val="0"/>
              </a:spcBef>
              <a:buFontTx/>
              <a:buChar char="•"/>
            </a:pPr>
            <a:r>
              <a:rPr lang="en-US" smtClean="0">
                <a:ea typeface="ＭＳ Ｐゴシック" pitchFamily="34" charset="-128"/>
              </a:rPr>
              <a:t>Teenagers &amp; adults do not have a strong Biblical worldview.</a:t>
            </a:r>
          </a:p>
          <a:p>
            <a:pPr eaLnBrk="1" hangingPunct="1">
              <a:spcBef>
                <a:spcPct val="0"/>
              </a:spcBef>
            </a:pPr>
            <a:endParaRPr lang="es-ES" sz="1100"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3993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C52D9ED-46B9-4859-A89D-FE760E0DF8B2}" type="slidenum">
              <a:rPr lang="en-US" sz="1200">
                <a:latin typeface="Calibri" pitchFamily="34" charset="0"/>
              </a:rPr>
              <a:pPr eaLnBrk="1" hangingPunct="1"/>
              <a:t>13</a:t>
            </a:fld>
            <a:endParaRPr lang="en-US"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Barna</a:t>
            </a:r>
            <a:r>
              <a:rPr lang="en-US" altLang="en-US" b="1" smtClean="0">
                <a:ea typeface="ＭＳ Ｐゴシック" pitchFamily="34" charset="-128"/>
              </a:rPr>
              <a:t>’</a:t>
            </a:r>
            <a:r>
              <a:rPr lang="en-US" b="1" smtClean="0">
                <a:ea typeface="ＭＳ Ｐゴシック" pitchFamily="34" charset="-128"/>
              </a:rPr>
              <a:t>s 4 P</a:t>
            </a:r>
            <a:r>
              <a:rPr lang="en-US" altLang="en-US" b="1" smtClean="0">
                <a:ea typeface="ＭＳ Ｐゴシック" pitchFamily="34" charset="-128"/>
              </a:rPr>
              <a:t>’</a:t>
            </a:r>
            <a:r>
              <a:rPr lang="en-US" b="1" smtClean="0">
                <a:ea typeface="ＭＳ Ｐゴシック" pitchFamily="34" charset="-128"/>
              </a:rPr>
              <a:t>s of a Biblical Worldview</a:t>
            </a:r>
          </a:p>
          <a:p>
            <a:endParaRPr lang="en-US" b="1" smtClean="0">
              <a:ea typeface="ＭＳ Ｐゴシック" pitchFamily="34" charset="-128"/>
            </a:endParaRPr>
          </a:p>
          <a:p>
            <a:pPr>
              <a:spcBef>
                <a:spcPct val="0"/>
              </a:spcBef>
              <a:buFontTx/>
              <a:buChar char="•"/>
            </a:pPr>
            <a:r>
              <a:rPr lang="en-US" sz="1600" smtClean="0">
                <a:solidFill>
                  <a:srgbClr val="FF0000"/>
                </a:solidFill>
                <a:ea typeface="ＭＳ Ｐゴシック" pitchFamily="34" charset="-128"/>
              </a:rPr>
              <a:t>P</a:t>
            </a:r>
            <a:r>
              <a:rPr lang="en-US" smtClean="0">
                <a:ea typeface="ＭＳ Ｐゴシック" pitchFamily="34" charset="-128"/>
              </a:rPr>
              <a:t>urpose—identifying their purpose in life</a:t>
            </a:r>
          </a:p>
          <a:p>
            <a:pPr>
              <a:spcBef>
                <a:spcPct val="0"/>
              </a:spcBef>
              <a:buFontTx/>
              <a:buChar char="•"/>
            </a:pPr>
            <a:r>
              <a:rPr lang="en-US" sz="1600" smtClean="0">
                <a:solidFill>
                  <a:srgbClr val="FF0000"/>
                </a:solidFill>
                <a:ea typeface="ＭＳ Ｐゴシック" pitchFamily="34" charset="-128"/>
              </a:rPr>
              <a:t>P</a:t>
            </a:r>
            <a:r>
              <a:rPr lang="en-US" smtClean="0">
                <a:ea typeface="ＭＳ Ｐゴシック" pitchFamily="34" charset="-128"/>
              </a:rPr>
              <a:t>erspective—clarifying their core life perspectives</a:t>
            </a:r>
          </a:p>
          <a:p>
            <a:endParaRPr lang="en-US" b="1" smtClean="0">
              <a:ea typeface="ＭＳ Ｐゴシック" pitchFamily="34" charset="-128"/>
            </a:endParaRPr>
          </a:p>
        </p:txBody>
      </p:sp>
      <p:sp>
        <p:nvSpPr>
          <p:cNvPr id="4198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BAE9130-FF51-4D37-9464-2581623EB912}" type="slidenum">
              <a:rPr lang="en-US" sz="1200">
                <a:latin typeface="Calibri" pitchFamily="34" charset="0"/>
              </a:rPr>
              <a:pPr eaLnBrk="1" hangingPunct="1"/>
              <a:t>14</a:t>
            </a:fld>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Barna</a:t>
            </a:r>
            <a:r>
              <a:rPr lang="en-US" altLang="en-US" b="1" smtClean="0">
                <a:ea typeface="ＭＳ Ｐゴシック" pitchFamily="34" charset="-128"/>
              </a:rPr>
              <a:t>’</a:t>
            </a:r>
            <a:r>
              <a:rPr lang="en-US" b="1" smtClean="0">
                <a:ea typeface="ＭＳ Ｐゴシック" pitchFamily="34" charset="-128"/>
              </a:rPr>
              <a:t>s 4 P</a:t>
            </a:r>
            <a:r>
              <a:rPr lang="en-US" altLang="en-US" b="1" smtClean="0">
                <a:ea typeface="ＭＳ Ｐゴシック" pitchFamily="34" charset="-128"/>
              </a:rPr>
              <a:t>’</a:t>
            </a:r>
            <a:r>
              <a:rPr lang="en-US" b="1" smtClean="0">
                <a:ea typeface="ＭＳ Ｐゴシック" pitchFamily="34" charset="-128"/>
              </a:rPr>
              <a:t>s of a Biblical Worldview</a:t>
            </a:r>
          </a:p>
          <a:p>
            <a:endParaRPr lang="en-US" smtClean="0">
              <a:ea typeface="ＭＳ Ｐゴシック" pitchFamily="34" charset="-128"/>
            </a:endParaRPr>
          </a:p>
          <a:p>
            <a:pPr>
              <a:spcBef>
                <a:spcPct val="0"/>
              </a:spcBef>
              <a:buFontTx/>
              <a:buChar char="•"/>
            </a:pPr>
            <a:r>
              <a:rPr lang="en-US" sz="1800" smtClean="0">
                <a:solidFill>
                  <a:srgbClr val="FF0000"/>
                </a:solidFill>
                <a:ea typeface="ＭＳ Ｐゴシック" pitchFamily="34" charset="-128"/>
              </a:rPr>
              <a:t>P</a:t>
            </a:r>
            <a:r>
              <a:rPr lang="en-US" smtClean="0">
                <a:ea typeface="ＭＳ Ｐゴシック" pitchFamily="34" charset="-128"/>
              </a:rPr>
              <a:t>rovision—providing basic conditions and benefits they need to grow in a healthy manner</a:t>
            </a:r>
          </a:p>
          <a:p>
            <a:pPr>
              <a:spcBef>
                <a:spcPct val="0"/>
              </a:spcBef>
              <a:buFontTx/>
              <a:buChar char="•"/>
            </a:pPr>
            <a:r>
              <a:rPr lang="en-US" sz="1800" smtClean="0">
                <a:solidFill>
                  <a:srgbClr val="FF0000"/>
                </a:solidFill>
                <a:ea typeface="ＭＳ Ｐゴシック" pitchFamily="34" charset="-128"/>
              </a:rPr>
              <a:t>P</a:t>
            </a:r>
            <a:r>
              <a:rPr lang="en-US" smtClean="0">
                <a:ea typeface="ＭＳ Ｐゴシック" pitchFamily="34" charset="-128"/>
              </a:rPr>
              <a:t>erformance—describing the performance of specific activities that enable them to lead productive and meaningful lives.  </a:t>
            </a:r>
          </a:p>
          <a:p>
            <a:pPr>
              <a:spcBef>
                <a:spcPct val="0"/>
              </a:spcBef>
            </a:pPr>
            <a:endParaRPr lang="en-US" b="1" smtClean="0">
              <a:ea typeface="ＭＳ Ｐゴシック" pitchFamily="34" charset="-128"/>
            </a:endParaRPr>
          </a:p>
          <a:p>
            <a:endParaRPr lang="en-US" smtClean="0">
              <a:ea typeface="ＭＳ Ｐゴシック" pitchFamily="34" charset="-128"/>
            </a:endParaRPr>
          </a:p>
        </p:txBody>
      </p:sp>
      <p:sp>
        <p:nvSpPr>
          <p:cNvPr id="4403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AE3ED3E-AE89-45BF-83C5-42D110C5CC1A}" type="slidenum">
              <a:rPr lang="en-US" sz="1200">
                <a:latin typeface="Calibri" pitchFamily="34" charset="0"/>
              </a:rPr>
              <a:pPr eaLnBrk="1" hangingPunct="1"/>
              <a:t>15</a:t>
            </a:fld>
            <a:endParaRPr 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Evangelism for Unchurched Children</a:t>
            </a:r>
          </a:p>
          <a:p>
            <a:pPr eaLnBrk="1" hangingPunct="1">
              <a:spcBef>
                <a:spcPct val="0"/>
              </a:spcBef>
            </a:pPr>
            <a:endParaRPr lang="en-US" b="1" smtClean="0">
              <a:ea typeface="ＭＳ Ｐゴシック" pitchFamily="34" charset="-128"/>
            </a:endParaRPr>
          </a:p>
          <a:p>
            <a:pPr eaLnBrk="1" hangingPunct="1">
              <a:spcBef>
                <a:spcPct val="0"/>
              </a:spcBef>
              <a:buFontTx/>
              <a:buChar char="•"/>
            </a:pPr>
            <a:r>
              <a:rPr lang="es-ES" smtClean="0">
                <a:latin typeface="Berlin Sans FB" pitchFamily="34" charset="0"/>
                <a:ea typeface="ＭＳ Ｐゴシック" pitchFamily="34" charset="-128"/>
              </a:rPr>
              <a:t>Run child evangelistic programs concurrently with adult evangelism.</a:t>
            </a:r>
          </a:p>
          <a:p>
            <a:pPr eaLnBrk="1" hangingPunct="1">
              <a:spcBef>
                <a:spcPct val="0"/>
              </a:spcBef>
              <a:buFontTx/>
              <a:buChar char="•"/>
            </a:pPr>
            <a:r>
              <a:rPr lang="es-ES" smtClean="0">
                <a:latin typeface="Berlin Sans FB" pitchFamily="34" charset="0"/>
                <a:ea typeface="ＭＳ Ｐゴシック" pitchFamily="34" charset="-128"/>
              </a:rPr>
              <a:t>Use family events – family night, Mother;s Day, Father</a:t>
            </a:r>
            <a:r>
              <a:rPr lang="ja-JP" altLang="es-ES" smtClean="0">
                <a:latin typeface="Berlin Sans FB" pitchFamily="34" charset="0"/>
                <a:ea typeface="ＭＳ Ｐゴシック" pitchFamily="34" charset="-128"/>
              </a:rPr>
              <a:t>’</a:t>
            </a:r>
            <a:r>
              <a:rPr lang="es-ES" altLang="ja-JP" smtClean="0">
                <a:latin typeface="Berlin Sans FB" pitchFamily="34" charset="0"/>
                <a:ea typeface="ＭＳ Ｐゴシック" pitchFamily="34" charset="-128"/>
              </a:rPr>
              <a:t>s Day, etc.</a:t>
            </a:r>
          </a:p>
          <a:p>
            <a:pPr eaLnBrk="1" hangingPunct="1">
              <a:spcBef>
                <a:spcPct val="0"/>
              </a:spcBef>
              <a:buFontTx/>
              <a:buChar char="•"/>
            </a:pPr>
            <a:r>
              <a:rPr lang="es-ES" smtClean="0">
                <a:latin typeface="Berlin Sans FB" pitchFamily="34" charset="0"/>
                <a:ea typeface="ＭＳ Ｐゴシック" pitchFamily="34" charset="-128"/>
              </a:rPr>
              <a:t>Use special events – vacation Bible school, sports camp, children</a:t>
            </a:r>
            <a:r>
              <a:rPr lang="ja-JP" altLang="es-ES" smtClean="0">
                <a:latin typeface="Berlin Sans FB" pitchFamily="34" charset="0"/>
                <a:ea typeface="ＭＳ Ｐゴシック" pitchFamily="34" charset="-128"/>
              </a:rPr>
              <a:t>’</a:t>
            </a:r>
            <a:r>
              <a:rPr lang="es-ES" altLang="ja-JP" smtClean="0">
                <a:latin typeface="Berlin Sans FB" pitchFamily="34" charset="0"/>
                <a:ea typeface="ＭＳ Ｐゴシック" pitchFamily="34" charset="-128"/>
              </a:rPr>
              <a:t>s music festival, Children</a:t>
            </a:r>
            <a:r>
              <a:rPr lang="ja-JP" altLang="es-ES" smtClean="0">
                <a:latin typeface="Berlin Sans FB" pitchFamily="34" charset="0"/>
                <a:ea typeface="ＭＳ Ｐゴシック" pitchFamily="34" charset="-128"/>
              </a:rPr>
              <a:t>’</a:t>
            </a:r>
            <a:r>
              <a:rPr lang="es-ES" altLang="ja-JP" smtClean="0">
                <a:latin typeface="Berlin Sans FB" pitchFamily="34" charset="0"/>
                <a:ea typeface="ＭＳ Ｐゴシック" pitchFamily="34" charset="-128"/>
              </a:rPr>
              <a:t>s Day.</a:t>
            </a:r>
          </a:p>
          <a:p>
            <a:pPr eaLnBrk="1" hangingPunct="1">
              <a:spcBef>
                <a:spcPct val="0"/>
              </a:spcBef>
            </a:pPr>
            <a:endParaRPr lang="en-US" b="1" smtClean="0">
              <a:ea typeface="ＭＳ Ｐゴシック" pitchFamily="34" charset="-128"/>
            </a:endParaRPr>
          </a:p>
        </p:txBody>
      </p:sp>
      <p:sp>
        <p:nvSpPr>
          <p:cNvPr id="4608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DE447CA-3A19-481B-80A0-AB1D4F00C59C}" type="slidenum">
              <a:rPr lang="en-US" sz="1200">
                <a:latin typeface="Calibri" pitchFamily="34" charset="0"/>
              </a:rPr>
              <a:pPr eaLnBrk="1" hangingPunct="1"/>
              <a:t>16</a:t>
            </a:fld>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b="1" smtClean="0">
                <a:latin typeface="Berlin Sans FB" pitchFamily="34" charset="0"/>
                <a:ea typeface="ＭＳ Ｐゴシック" pitchFamily="34" charset="-128"/>
              </a:rPr>
              <a:t>Evangelism for Unchurched children</a:t>
            </a:r>
          </a:p>
          <a:p>
            <a:pPr eaLnBrk="1" hangingPunct="1">
              <a:spcBef>
                <a:spcPct val="0"/>
              </a:spcBef>
              <a:buFontTx/>
              <a:buChar char="•"/>
            </a:pPr>
            <a:endParaRPr lang="es-ES" smtClean="0">
              <a:latin typeface="Berlin Sans FB" pitchFamily="34" charset="0"/>
              <a:ea typeface="ＭＳ Ｐゴシック" pitchFamily="34" charset="-128"/>
            </a:endParaRPr>
          </a:p>
          <a:p>
            <a:pPr eaLnBrk="1" hangingPunct="1">
              <a:spcBef>
                <a:spcPct val="0"/>
              </a:spcBef>
              <a:buFontTx/>
              <a:buChar char="•"/>
            </a:pPr>
            <a:r>
              <a:rPr lang="es-ES" smtClean="0">
                <a:latin typeface="Berlin Sans FB" pitchFamily="34" charset="0"/>
                <a:ea typeface="ＭＳ Ｐゴシック" pitchFamily="34" charset="-128"/>
              </a:rPr>
              <a:t>Use church services – Sabbath schools, church centennial celebration, praise &amp; worship.</a:t>
            </a:r>
          </a:p>
          <a:p>
            <a:pPr eaLnBrk="1" hangingPunct="1">
              <a:spcBef>
                <a:spcPct val="0"/>
              </a:spcBef>
              <a:buFontTx/>
              <a:buChar char="•"/>
            </a:pPr>
            <a:r>
              <a:rPr lang="es-ES" smtClean="0">
                <a:latin typeface="Berlin Sans FB" pitchFamily="34" charset="0"/>
                <a:ea typeface="ＭＳ Ｐゴシック" pitchFamily="34" charset="-128"/>
              </a:rPr>
              <a:t>Use school events – lunchtime club, school assemblies and chapels,  </a:t>
            </a:r>
          </a:p>
          <a:p>
            <a:pPr eaLnBrk="1" hangingPunct="1">
              <a:spcBef>
                <a:spcPct val="0"/>
              </a:spcBef>
              <a:buFontTx/>
              <a:buChar char="•"/>
            </a:pPr>
            <a:endParaRPr lang="es-ES" sz="1100"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4813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BA2F032-707C-44E1-8BCA-C227A8F06758}" type="slidenum">
              <a:rPr lang="en-US" sz="1200">
                <a:latin typeface="Calibri" pitchFamily="34" charset="0"/>
              </a:rPr>
              <a:pPr eaLnBrk="1" hangingPunct="1"/>
              <a:t>17</a:t>
            </a:fld>
            <a:endParaRPr lang="en-US"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Evangelism for SDA Children</a:t>
            </a:r>
            <a:endParaRPr lang="es-ES"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buFontTx/>
              <a:buChar char="•"/>
            </a:pPr>
            <a:r>
              <a:rPr lang="es-ES" smtClean="0">
                <a:latin typeface="Berlin Sans FB" pitchFamily="34" charset="0"/>
                <a:ea typeface="ＭＳ Ｐゴシック" pitchFamily="34" charset="-128"/>
              </a:rPr>
              <a:t>Sabbath School</a:t>
            </a:r>
          </a:p>
          <a:p>
            <a:pPr eaLnBrk="1" hangingPunct="1">
              <a:spcBef>
                <a:spcPct val="0"/>
              </a:spcBef>
              <a:buFontTx/>
              <a:buChar char="•"/>
            </a:pPr>
            <a:r>
              <a:rPr lang="es-ES" smtClean="0">
                <a:latin typeface="Berlin Sans FB" pitchFamily="34" charset="0"/>
                <a:ea typeface="ＭＳ Ｐゴシック" pitchFamily="34" charset="-128"/>
              </a:rPr>
              <a:t>Small groups</a:t>
            </a:r>
          </a:p>
          <a:p>
            <a:pPr eaLnBrk="1" hangingPunct="1">
              <a:spcBef>
                <a:spcPct val="0"/>
              </a:spcBef>
              <a:buFontTx/>
              <a:buChar char="•"/>
            </a:pPr>
            <a:r>
              <a:rPr lang="es-ES" smtClean="0">
                <a:latin typeface="Berlin Sans FB" pitchFamily="34" charset="0"/>
                <a:ea typeface="ＭＳ Ｐゴシック" pitchFamily="34" charset="-128"/>
              </a:rPr>
              <a:t>Prayer groups</a:t>
            </a:r>
          </a:p>
          <a:p>
            <a:pPr eaLnBrk="1" hangingPunct="1">
              <a:spcBef>
                <a:spcPct val="0"/>
              </a:spcBef>
              <a:buFontTx/>
              <a:buChar char="•"/>
            </a:pPr>
            <a:r>
              <a:rPr lang="es-ES" smtClean="0">
                <a:latin typeface="Berlin Sans FB" pitchFamily="34" charset="0"/>
                <a:ea typeface="ＭＳ Ｐゴシック" pitchFamily="34" charset="-128"/>
              </a:rPr>
              <a:t>Baptismal classes</a:t>
            </a:r>
          </a:p>
          <a:p>
            <a:pPr eaLnBrk="1" hangingPunct="1">
              <a:spcBef>
                <a:spcPct val="0"/>
              </a:spcBef>
              <a:buFontTx/>
              <a:buChar char="•"/>
            </a:pPr>
            <a:r>
              <a:rPr lang="es-ES" smtClean="0">
                <a:latin typeface="Berlin Sans FB" pitchFamily="34" charset="0"/>
                <a:ea typeface="ＭＳ Ｐゴシック" pitchFamily="34" charset="-128"/>
              </a:rPr>
              <a:t>Retreats/Camps</a:t>
            </a:r>
          </a:p>
          <a:p>
            <a:pPr eaLnBrk="1" hangingPunct="1">
              <a:spcBef>
                <a:spcPct val="0"/>
              </a:spcBef>
              <a:buFontTx/>
              <a:buChar char="•"/>
            </a:pPr>
            <a:r>
              <a:rPr lang="es-ES" smtClean="0">
                <a:latin typeface="Berlin Sans FB" pitchFamily="34" charset="0"/>
                <a:ea typeface="ＭＳ Ｐゴシック" pitchFamily="34" charset="-128"/>
              </a:rPr>
              <a:t>Children</a:t>
            </a:r>
            <a:r>
              <a:rPr lang="ja-JP" altLang="es-ES" smtClean="0">
                <a:latin typeface="Berlin Sans FB" pitchFamily="34" charset="0"/>
                <a:ea typeface="ＭＳ Ｐゴシック" pitchFamily="34" charset="-128"/>
              </a:rPr>
              <a:t>’</a:t>
            </a:r>
            <a:r>
              <a:rPr lang="es-ES" altLang="ja-JP" smtClean="0">
                <a:latin typeface="Berlin Sans FB" pitchFamily="34" charset="0"/>
                <a:ea typeface="ＭＳ Ｐゴシック" pitchFamily="34" charset="-128"/>
              </a:rPr>
              <a:t>s church</a:t>
            </a:r>
          </a:p>
          <a:p>
            <a:pPr eaLnBrk="1" hangingPunct="1">
              <a:spcBef>
                <a:spcPct val="0"/>
              </a:spcBef>
              <a:buFontTx/>
              <a:buChar char="•"/>
            </a:pPr>
            <a:r>
              <a:rPr lang="es-ES" smtClean="0">
                <a:latin typeface="Berlin Sans FB" pitchFamily="34" charset="0"/>
                <a:ea typeface="ＭＳ Ｐゴシック" pitchFamily="34" charset="-128"/>
              </a:rPr>
              <a:t>Week of prayer</a:t>
            </a:r>
          </a:p>
          <a:p>
            <a:pPr eaLnBrk="1" hangingPunct="1">
              <a:spcBef>
                <a:spcPct val="0"/>
              </a:spcBef>
              <a:buFontTx/>
              <a:buChar char="•"/>
            </a:pPr>
            <a:r>
              <a:rPr lang="es-ES" smtClean="0">
                <a:latin typeface="Berlin Sans FB" pitchFamily="34" charset="0"/>
                <a:ea typeface="ＭＳ Ｐゴシック" pitchFamily="34" charset="-128"/>
              </a:rPr>
              <a:t>Nature camps </a:t>
            </a:r>
          </a:p>
          <a:p>
            <a:pPr eaLnBrk="1" hangingPunct="1">
              <a:spcBef>
                <a:spcPct val="0"/>
              </a:spcBef>
            </a:pPr>
            <a:endParaRPr lang="en-US" b="1" smtClean="0">
              <a:ea typeface="ＭＳ Ｐゴシック" pitchFamily="34" charset="-128"/>
            </a:endParaRPr>
          </a:p>
        </p:txBody>
      </p:sp>
      <p:sp>
        <p:nvSpPr>
          <p:cNvPr id="5017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77B8075-78B1-4C72-882B-F3A4F9B51187}" type="slidenum">
              <a:rPr lang="en-US" sz="1200">
                <a:latin typeface="Calibri" pitchFamily="34" charset="0"/>
              </a:rPr>
              <a:pPr eaLnBrk="1" hangingPunct="1"/>
              <a:t>18</a:t>
            </a:fld>
            <a:endParaRPr lang="en-US"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7 Steps In Planning Children</a:t>
            </a:r>
            <a:r>
              <a:rPr lang="en-US" altLang="en-US" b="1" smtClean="0">
                <a:ea typeface="ＭＳ Ｐゴシック" pitchFamily="34" charset="-128"/>
              </a:rPr>
              <a:t>’</a:t>
            </a:r>
            <a:r>
              <a:rPr lang="en-US" b="1" smtClean="0">
                <a:ea typeface="ＭＳ Ｐゴシック" pitchFamily="34" charset="-128"/>
              </a:rPr>
              <a:t>s Outreach</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a:p>
            <a:pPr>
              <a:spcBef>
                <a:spcPct val="0"/>
              </a:spcBef>
            </a:pPr>
            <a:r>
              <a:rPr lang="en-US" smtClean="0">
                <a:ea typeface="ＭＳ Ｐゴシック" pitchFamily="34" charset="-128"/>
              </a:rPr>
              <a:t>1. Pray for Guidance</a:t>
            </a:r>
          </a:p>
          <a:p>
            <a:pPr>
              <a:spcBef>
                <a:spcPct val="0"/>
              </a:spcBef>
            </a:pPr>
            <a:r>
              <a:rPr lang="en-US" smtClean="0">
                <a:ea typeface="ＭＳ Ｐゴシック" pitchFamily="34" charset="-128"/>
              </a:rPr>
              <a:t>2. Do a Demographic Survey</a:t>
            </a:r>
          </a:p>
          <a:p>
            <a:pPr>
              <a:spcBef>
                <a:spcPct val="0"/>
              </a:spcBef>
            </a:pPr>
            <a:r>
              <a:rPr lang="en-US" smtClean="0">
                <a:ea typeface="ＭＳ Ｐゴシック" pitchFamily="34" charset="-128"/>
              </a:rPr>
              <a:t>    * How large is the population?</a:t>
            </a:r>
          </a:p>
          <a:p>
            <a:pPr>
              <a:spcBef>
                <a:spcPct val="0"/>
              </a:spcBef>
            </a:pPr>
            <a:r>
              <a:rPr lang="en-US" smtClean="0">
                <a:ea typeface="ＭＳ Ｐゴシック" pitchFamily="34" charset="-128"/>
              </a:rPr>
              <a:t>    * How many families have children?</a:t>
            </a:r>
          </a:p>
          <a:p>
            <a:pPr>
              <a:spcBef>
                <a:spcPct val="0"/>
              </a:spcBef>
            </a:pPr>
            <a:r>
              <a:rPr lang="en-US" smtClean="0">
                <a:ea typeface="ＭＳ Ｐゴシック" pitchFamily="34" charset="-128"/>
              </a:rPr>
              <a:t>    * What kind of activities do children get involved in?</a:t>
            </a:r>
          </a:p>
        </p:txBody>
      </p:sp>
      <p:sp>
        <p:nvSpPr>
          <p:cNvPr id="6041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FE497FE-31C2-4062-914C-DFECC89E19EB}" type="slidenum">
              <a:rPr lang="en-US" sz="1200">
                <a:latin typeface="Calibri" pitchFamily="34" charset="0"/>
              </a:rPr>
              <a:pPr eaLnBrk="1" hangingPunct="1"/>
              <a:t>19</a:t>
            </a:fld>
            <a:endParaRPr lang="en-US"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b="1" dirty="0" smtClean="0">
              <a:ea typeface="ＭＳ Ｐゴシック" pitchFamily="34" charset="-128"/>
            </a:endParaRPr>
          </a:p>
        </p:txBody>
      </p:sp>
      <p:sp>
        <p:nvSpPr>
          <p:cNvPr id="1741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0C8927E-7E66-495E-B69A-3018AA7272B3}" type="slidenum">
              <a:rPr lang="en-US" sz="1200">
                <a:latin typeface="Calibri" pitchFamily="34" charset="0"/>
              </a:rPr>
              <a:pPr eaLnBrk="1" hangingPunct="1"/>
              <a:t>2</a:t>
            </a:fld>
            <a:endParaRPr lang="en-US" sz="12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246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7 Steps In Planning Children</a:t>
            </a:r>
            <a:r>
              <a:rPr lang="en-US" altLang="en-US" b="1" smtClean="0">
                <a:ea typeface="ＭＳ Ｐゴシック" pitchFamily="34" charset="-128"/>
              </a:rPr>
              <a:t>’</a:t>
            </a:r>
            <a:r>
              <a:rPr lang="en-US" b="1" smtClean="0">
                <a:ea typeface="ＭＳ Ｐゴシック" pitchFamily="34" charset="-128"/>
              </a:rPr>
              <a:t>s Outreach</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a:p>
            <a:pPr>
              <a:lnSpc>
                <a:spcPct val="110000"/>
              </a:lnSpc>
              <a:spcBef>
                <a:spcPct val="0"/>
              </a:spcBef>
            </a:pPr>
            <a:r>
              <a:rPr lang="en-US" smtClean="0">
                <a:ea typeface="ＭＳ Ｐゴシック" pitchFamily="34" charset="-128"/>
              </a:rPr>
              <a:t>3.  Determine Program Priorities</a:t>
            </a:r>
          </a:p>
          <a:p>
            <a:r>
              <a:rPr lang="en-US" smtClean="0">
                <a:ea typeface="ＭＳ Ｐゴシック" pitchFamily="34" charset="-128"/>
              </a:rPr>
              <a:t>4.  Determine Resources</a:t>
            </a:r>
          </a:p>
          <a:p>
            <a:r>
              <a:rPr lang="en-US" smtClean="0">
                <a:ea typeface="ＭＳ Ｐゴシック" pitchFamily="34" charset="-128"/>
              </a:rPr>
              <a:t>     * Personnel</a:t>
            </a:r>
          </a:p>
          <a:p>
            <a:r>
              <a:rPr lang="en-US" smtClean="0">
                <a:ea typeface="ＭＳ Ｐゴシック" pitchFamily="34" charset="-128"/>
              </a:rPr>
              <a:t>     * Materials</a:t>
            </a:r>
          </a:p>
          <a:p>
            <a:r>
              <a:rPr lang="en-US" smtClean="0">
                <a:ea typeface="ＭＳ Ｐゴシック" pitchFamily="34" charset="-128"/>
              </a:rPr>
              <a:t>5.  Funding  Your Program</a:t>
            </a:r>
          </a:p>
          <a:p>
            <a:r>
              <a:rPr lang="en-US" smtClean="0">
                <a:ea typeface="ＭＳ Ｐゴシック" pitchFamily="34" charset="-128"/>
              </a:rPr>
              <a:t>6.  Advertise Your Program</a:t>
            </a:r>
          </a:p>
          <a:p>
            <a:r>
              <a:rPr lang="en-US" smtClean="0">
                <a:ea typeface="ＭＳ Ｐゴシック" pitchFamily="34" charset="-128"/>
              </a:rPr>
              <a:t>7.  Evaluate Your Program</a:t>
            </a:r>
          </a:p>
          <a:p>
            <a:endParaRPr lang="en-US" smtClean="0">
              <a:ea typeface="ＭＳ Ｐゴシック" pitchFamily="34" charset="-128"/>
            </a:endParaRPr>
          </a:p>
        </p:txBody>
      </p:sp>
      <p:sp>
        <p:nvSpPr>
          <p:cNvPr id="6246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BEC8855-F785-4A5D-B749-E2FD396F045F}" type="slidenum">
              <a:rPr lang="en-US" sz="1200">
                <a:latin typeface="Calibri" pitchFamily="34" charset="0"/>
              </a:rPr>
              <a:pPr eaLnBrk="1" hangingPunct="1"/>
              <a:t>20</a:t>
            </a:fld>
            <a:endParaRPr lang="en-US"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222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Foundational Keys to Evangelizing Children</a:t>
            </a:r>
            <a:endParaRPr lang="en-US" smtClean="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buFontTx/>
              <a:buAutoNum type="arabicPeriod"/>
            </a:pPr>
            <a:r>
              <a:rPr lang="en-US" b="1" smtClean="0">
                <a:ea typeface="ＭＳ Ｐゴシック" pitchFamily="34" charset="-128"/>
              </a:rPr>
              <a:t>Setting a consistent example of Godliness</a:t>
            </a:r>
          </a:p>
          <a:p>
            <a:pPr eaLnBrk="1" hangingPunct="1">
              <a:spcBef>
                <a:spcPct val="0"/>
              </a:spcBef>
              <a:buFontTx/>
              <a:buAutoNum type="arabicPeriod"/>
            </a:pPr>
            <a:endParaRPr lang="en-US" b="1" smtClean="0">
              <a:ea typeface="ＭＳ Ｐゴシック" pitchFamily="34" charset="-128"/>
            </a:endParaRPr>
          </a:p>
          <a:p>
            <a:r>
              <a:rPr lang="en-US" smtClean="0">
                <a:ea typeface="ＭＳ Ｐゴシック" pitchFamily="34" charset="-128"/>
              </a:rPr>
              <a:t>Evangelizing children consists not simply of verbalizing the gospel with one</a:t>
            </a:r>
            <a:r>
              <a:rPr lang="en-US" altLang="en-US" smtClean="0">
                <a:ea typeface="ＭＳ Ｐゴシック" pitchFamily="34" charset="-128"/>
              </a:rPr>
              <a:t>’</a:t>
            </a:r>
            <a:r>
              <a:rPr lang="en-US" smtClean="0">
                <a:ea typeface="ＭＳ Ｐゴシック" pitchFamily="34" charset="-128"/>
              </a:rPr>
              <a:t>s mouth, but also of exemplifying it in one</a:t>
            </a:r>
            <a:r>
              <a:rPr lang="en-US" altLang="en-US" smtClean="0">
                <a:ea typeface="ＭＳ Ｐゴシック" pitchFamily="34" charset="-128"/>
              </a:rPr>
              <a:t>’</a:t>
            </a:r>
            <a:r>
              <a:rPr lang="en-US" smtClean="0">
                <a:ea typeface="ＭＳ Ｐゴシック" pitchFamily="34" charset="-128"/>
              </a:rPr>
              <a:t>s life. As parents</a:t>
            </a:r>
          </a:p>
          <a:p>
            <a:r>
              <a:rPr lang="en-US" smtClean="0">
                <a:ea typeface="ＭＳ Ｐゴシック" pitchFamily="34" charset="-128"/>
              </a:rPr>
              <a:t>explain the truths of God</a:t>
            </a:r>
            <a:r>
              <a:rPr lang="en-US" altLang="en-US" smtClean="0">
                <a:ea typeface="ＭＳ Ｐゴシック" pitchFamily="34" charset="-128"/>
              </a:rPr>
              <a:t>’</a:t>
            </a:r>
            <a:r>
              <a:rPr lang="en-US" smtClean="0">
                <a:ea typeface="ＭＳ Ｐゴシック" pitchFamily="34" charset="-128"/>
              </a:rPr>
              <a:t>s Word, children have the unique opportunity to observe their lives up close and to see whether they seriously believe</a:t>
            </a:r>
          </a:p>
          <a:p>
            <a:r>
              <a:rPr lang="en-US" smtClean="0">
                <a:ea typeface="ＭＳ Ｐゴシック" pitchFamily="34" charset="-128"/>
              </a:rPr>
              <a:t>what they are teaching. When parents are faithful not only to proclaim, but also to live out the gospel, the impact is profound.</a:t>
            </a:r>
          </a:p>
          <a:p>
            <a:endParaRPr lang="en-US" smtClean="0">
              <a:ea typeface="ＭＳ Ｐゴシック" pitchFamily="34" charset="-128"/>
            </a:endParaRPr>
          </a:p>
          <a:p>
            <a:r>
              <a:rPr lang="en-US" smtClean="0">
                <a:ea typeface="ＭＳ Ｐゴシック" pitchFamily="34" charset="-128"/>
              </a:rPr>
              <a:t>Because marriage is a picture of Christ</a:t>
            </a:r>
            <a:r>
              <a:rPr lang="en-US" altLang="en-US" smtClean="0">
                <a:ea typeface="ＭＳ Ｐゴシック" pitchFamily="34" charset="-128"/>
              </a:rPr>
              <a:t>’</a:t>
            </a:r>
            <a:r>
              <a:rPr lang="en-US" smtClean="0">
                <a:ea typeface="ＭＳ Ｐゴシック" pitchFamily="34" charset="-128"/>
              </a:rPr>
              <a:t>s relationship with the church (Eph. 5:22–33), the relationship between the parents as husband</a:t>
            </a:r>
          </a:p>
          <a:p>
            <a:r>
              <a:rPr lang="en-US" smtClean="0">
                <a:ea typeface="ＭＳ Ｐゴシック" pitchFamily="34" charset="-128"/>
              </a:rPr>
              <a:t>and wife is particularly significant. In fact, aside from the parents</a:t>
            </a:r>
            <a:r>
              <a:rPr lang="en-US" altLang="en-US" smtClean="0">
                <a:ea typeface="ＭＳ Ｐゴシック" pitchFamily="34" charset="-128"/>
              </a:rPr>
              <a:t>’</a:t>
            </a:r>
            <a:r>
              <a:rPr lang="en-US" smtClean="0">
                <a:ea typeface="ＭＳ Ｐゴシック" pitchFamily="34" charset="-128"/>
              </a:rPr>
              <a:t> fundamental commitment to Christ, the single most important foundation for</a:t>
            </a:r>
          </a:p>
          <a:p>
            <a:r>
              <a:rPr lang="en-US" smtClean="0">
                <a:ea typeface="ＭＳ Ｐゴシック" pitchFamily="34" charset="-128"/>
              </a:rPr>
              <a:t>successful parenting is a healthy, Christ-centered marriage. Setting a consistent example of godliness is indispensable.</a:t>
            </a:r>
          </a:p>
        </p:txBody>
      </p:sp>
      <p:sp>
        <p:nvSpPr>
          <p:cNvPr id="5222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326014E-DA88-4668-BDDB-5C6AB0B24373}" type="slidenum">
              <a:rPr lang="en-US" sz="1200">
                <a:latin typeface="Calibri" pitchFamily="34" charset="0"/>
              </a:rPr>
              <a:pPr eaLnBrk="1" hangingPunct="1"/>
              <a:t>21</a:t>
            </a:fld>
            <a:endParaRPr lang="en-US"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b="1" smtClean="0">
                <a:ea typeface="ＭＳ Ｐゴシック" pitchFamily="34" charset="-128"/>
              </a:rPr>
              <a:t>Foundational Keys to Evangelizing Children</a:t>
            </a:r>
            <a:endParaRPr lang="en-US" smtClean="0">
              <a:ea typeface="ＭＳ Ｐゴシック" pitchFamily="34" charset="-128"/>
            </a:endParaRPr>
          </a:p>
          <a:p>
            <a:pPr eaLnBrk="1" hangingPunct="1">
              <a:lnSpc>
                <a:spcPct val="90000"/>
              </a:lnSpc>
              <a:spcBef>
                <a:spcPct val="0"/>
              </a:spcBef>
            </a:pPr>
            <a:endParaRPr lang="en-US" b="1" smtClean="0">
              <a:ea typeface="ＭＳ Ｐゴシック" pitchFamily="34" charset="-128"/>
            </a:endParaRPr>
          </a:p>
          <a:p>
            <a:pPr eaLnBrk="1" hangingPunct="1">
              <a:lnSpc>
                <a:spcPct val="90000"/>
              </a:lnSpc>
              <a:spcBef>
                <a:spcPct val="0"/>
              </a:spcBef>
            </a:pPr>
            <a:r>
              <a:rPr lang="en-US" b="1" smtClean="0">
                <a:ea typeface="ＭＳ Ｐゴシック" pitchFamily="34" charset="-128"/>
              </a:rPr>
              <a:t>2. Proclaiming the Complete Gospel of Christ</a:t>
            </a:r>
          </a:p>
          <a:p>
            <a:pPr eaLnBrk="1" hangingPunct="1">
              <a:lnSpc>
                <a:spcPct val="90000"/>
              </a:lnSpc>
              <a:spcBef>
                <a:spcPct val="0"/>
              </a:spcBef>
            </a:pPr>
            <a:endParaRPr lang="en-US" b="1" smtClean="0">
              <a:ea typeface="ＭＳ Ｐゴシック" pitchFamily="34" charset="-128"/>
            </a:endParaRPr>
          </a:p>
          <a:p>
            <a:pPr>
              <a:lnSpc>
                <a:spcPct val="90000"/>
              </a:lnSpc>
            </a:pPr>
            <a:r>
              <a:rPr lang="en-US" smtClean="0">
                <a:ea typeface="ＭＳ Ｐゴシック" pitchFamily="34" charset="-128"/>
              </a:rPr>
              <a:t>The heart of evangelism is the gospel, </a:t>
            </a:r>
            <a:r>
              <a:rPr lang="en-US" altLang="en-US" smtClean="0">
                <a:ea typeface="ＭＳ Ｐゴシック" pitchFamily="34" charset="-128"/>
              </a:rPr>
              <a:t>“</a:t>
            </a:r>
            <a:r>
              <a:rPr lang="en-US" smtClean="0">
                <a:ea typeface="ＭＳ Ｐゴシック" pitchFamily="34" charset="-128"/>
              </a:rPr>
              <a:t>for it is the power of God for salvation to everyone who believes</a:t>
            </a:r>
            <a:r>
              <a:rPr lang="en-US" altLang="en-US" smtClean="0">
                <a:ea typeface="ＭＳ Ｐゴシック" pitchFamily="34" charset="-128"/>
              </a:rPr>
              <a:t>”</a:t>
            </a:r>
            <a:r>
              <a:rPr lang="en-US" smtClean="0">
                <a:ea typeface="ＭＳ Ｐゴシック" pitchFamily="34" charset="-128"/>
              </a:rPr>
              <a:t> (Rom. 1:16). If a child is to repent and believe in Christ, then, it will be through the proclamation of the message of the cross (1 Cor.</a:t>
            </a:r>
          </a:p>
          <a:p>
            <a:pPr>
              <a:lnSpc>
                <a:spcPct val="90000"/>
              </a:lnSpc>
            </a:pPr>
            <a:r>
              <a:rPr lang="pt-BR" smtClean="0">
                <a:ea typeface="ＭＳ Ｐゴシック" pitchFamily="34" charset="-128"/>
              </a:rPr>
              <a:t>1:18–25; 2 Tim. 3:15; James 1:18; 1 Peter </a:t>
            </a:r>
            <a:r>
              <a:rPr lang="en-US" smtClean="0">
                <a:ea typeface="ＭＳ Ｐゴシック" pitchFamily="34" charset="-128"/>
              </a:rPr>
              <a:t>1:23–25). Children will not be saved apart from the gospel.</a:t>
            </a:r>
          </a:p>
          <a:p>
            <a:pPr>
              <a:lnSpc>
                <a:spcPct val="90000"/>
              </a:lnSpc>
            </a:pPr>
            <a:endParaRPr lang="en-US" smtClean="0">
              <a:ea typeface="ＭＳ Ｐゴシック" pitchFamily="34" charset="-128"/>
            </a:endParaRPr>
          </a:p>
          <a:p>
            <a:pPr>
              <a:lnSpc>
                <a:spcPct val="90000"/>
              </a:lnSpc>
            </a:pPr>
            <a:r>
              <a:rPr lang="en-US" smtClean="0">
                <a:ea typeface="ＭＳ Ｐゴシック" pitchFamily="34" charset="-128"/>
              </a:rPr>
              <a:t>For this reason, parents need to teach their children </a:t>
            </a:r>
          </a:p>
          <a:p>
            <a:pPr>
              <a:lnSpc>
                <a:spcPct val="90000"/>
              </a:lnSpc>
              <a:buFontTx/>
              <a:buChar char="•"/>
            </a:pPr>
            <a:r>
              <a:rPr lang="en-US" smtClean="0">
                <a:ea typeface="ＭＳ Ｐゴシック" pitchFamily="34" charset="-128"/>
              </a:rPr>
              <a:t>the law of God, </a:t>
            </a:r>
          </a:p>
          <a:p>
            <a:pPr>
              <a:lnSpc>
                <a:spcPct val="90000"/>
              </a:lnSpc>
              <a:buFontTx/>
              <a:buChar char="•"/>
            </a:pPr>
            <a:r>
              <a:rPr lang="en-US" smtClean="0">
                <a:ea typeface="ＭＳ Ｐゴシック" pitchFamily="34" charset="-128"/>
              </a:rPr>
              <a:t>the gospel of divine grace, </a:t>
            </a:r>
          </a:p>
          <a:p>
            <a:pPr>
              <a:lnSpc>
                <a:spcPct val="90000"/>
              </a:lnSpc>
              <a:buFontTx/>
              <a:buChar char="•"/>
            </a:pPr>
            <a:r>
              <a:rPr lang="en-US" smtClean="0">
                <a:ea typeface="ＭＳ Ｐゴシック" pitchFamily="34" charset="-128"/>
              </a:rPr>
              <a:t>show them their need for a Savior,</a:t>
            </a:r>
          </a:p>
          <a:p>
            <a:pPr>
              <a:lnSpc>
                <a:spcPct val="90000"/>
              </a:lnSpc>
              <a:buFontTx/>
              <a:buChar char="•"/>
            </a:pPr>
            <a:r>
              <a:rPr lang="en-US" smtClean="0">
                <a:ea typeface="ＭＳ Ｐゴシック" pitchFamily="34" charset="-128"/>
              </a:rPr>
              <a:t>point them to Jesus Christ as the only One who can save them. </a:t>
            </a:r>
          </a:p>
          <a:p>
            <a:pPr>
              <a:lnSpc>
                <a:spcPct val="90000"/>
              </a:lnSpc>
              <a:buFontTx/>
              <a:buChar char="•"/>
            </a:pPr>
            <a:r>
              <a:rPr lang="en-US" smtClean="0">
                <a:ea typeface="ＭＳ Ｐゴシック" pitchFamily="34" charset="-128"/>
              </a:rPr>
              <a:t>It is best to start from the beginning—God, creation, the fall, sin, salvation, and Christ in His life, death, and resurrection.</a:t>
            </a:r>
          </a:p>
        </p:txBody>
      </p:sp>
      <p:sp>
        <p:nvSpPr>
          <p:cNvPr id="5427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8659EA0-3E1B-40DE-BB07-BC9B4C9C8E66}" type="slidenum">
              <a:rPr lang="en-US" sz="1200">
                <a:latin typeface="Calibri" pitchFamily="34" charset="0"/>
              </a:rPr>
              <a:pPr eaLnBrk="1" hangingPunct="1"/>
              <a:t>22</a:t>
            </a:fld>
            <a:endParaRPr lang="en-US"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Foundational Keys to Evangelizing Children</a:t>
            </a:r>
            <a:endParaRPr lang="en-US" smtClean="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buFontTx/>
              <a:buAutoNum type="arabicPeriod" startAt="3"/>
            </a:pPr>
            <a:r>
              <a:rPr lang="en-US" b="1" smtClean="0">
                <a:ea typeface="ＭＳ Ｐゴシック" pitchFamily="34" charset="-128"/>
              </a:rPr>
              <a:t>Engaging in Intentional Faith Talks with Children</a:t>
            </a:r>
          </a:p>
          <a:p>
            <a:pPr>
              <a:spcBef>
                <a:spcPct val="0"/>
              </a:spcBef>
            </a:pPr>
            <a:r>
              <a:rPr lang="en-US" b="1" smtClean="0">
                <a:ea typeface="ＭＳ Ｐゴシック" pitchFamily="34" charset="-128"/>
              </a:rPr>
              <a:t>      -- meal times—</a:t>
            </a:r>
            <a:r>
              <a:rPr lang="en-US" smtClean="0">
                <a:ea typeface="ＭＳ Ｐゴシック" pitchFamily="34" charset="-128"/>
              </a:rPr>
              <a:t>spending time eating and talking during meal times is an excellent way to build relationships with your children.  Talk about what Jesus has done for them at school.  It</a:t>
            </a:r>
            <a:r>
              <a:rPr lang="en-US" altLang="en-US" smtClean="0">
                <a:ea typeface="ＭＳ Ｐゴシック" pitchFamily="34" charset="-128"/>
              </a:rPr>
              <a:t>’</a:t>
            </a:r>
            <a:r>
              <a:rPr lang="en-US" smtClean="0">
                <a:ea typeface="ＭＳ Ｐゴシック" pitchFamily="34" charset="-128"/>
              </a:rPr>
              <a:t>s a good time to praise God for his goodness</a:t>
            </a:r>
          </a:p>
          <a:p>
            <a:pPr>
              <a:spcBef>
                <a:spcPct val="0"/>
              </a:spcBef>
            </a:pPr>
            <a:endParaRPr lang="en-US" b="1" smtClean="0">
              <a:ea typeface="ＭＳ Ｐゴシック" pitchFamily="34" charset="-128"/>
            </a:endParaRPr>
          </a:p>
          <a:p>
            <a:pPr>
              <a:spcBef>
                <a:spcPct val="0"/>
              </a:spcBef>
            </a:pPr>
            <a:r>
              <a:rPr lang="en-US" b="1" smtClean="0">
                <a:ea typeface="ＭＳ Ｐゴシック" pitchFamily="34" charset="-128"/>
              </a:rPr>
              <a:t>      -- drive times – </a:t>
            </a:r>
            <a:r>
              <a:rPr lang="en-US" smtClean="0">
                <a:ea typeface="ＭＳ Ｐゴシック" pitchFamily="34" charset="-128"/>
              </a:rPr>
              <a:t>instead of leaving the children to idle the time or get involved in arguments, engage them in interesting conversation.  It is a good time to ask the children to share their thoughts about school, what they want to thank Jesus for that day at school.  If parents are driving their children to school in the morning, they could say a prayer with them before they get out.  They could also ask them about their special prayer requests.</a:t>
            </a:r>
          </a:p>
          <a:p>
            <a:pPr>
              <a:spcBef>
                <a:spcPct val="0"/>
              </a:spcBef>
            </a:pPr>
            <a:endParaRPr lang="en-US" b="1" smtClean="0">
              <a:ea typeface="ＭＳ Ｐゴシック" pitchFamily="34" charset="-128"/>
            </a:endParaRPr>
          </a:p>
          <a:p>
            <a:pPr>
              <a:spcBef>
                <a:spcPct val="0"/>
              </a:spcBef>
            </a:pPr>
            <a:r>
              <a:rPr lang="en-US" b="1" smtClean="0">
                <a:ea typeface="ＭＳ Ｐゴシック" pitchFamily="34" charset="-128"/>
              </a:rPr>
              <a:t>      -- sleep times – </a:t>
            </a:r>
            <a:r>
              <a:rPr lang="en-US" smtClean="0">
                <a:ea typeface="ＭＳ Ｐゴシック" pitchFamily="34" charset="-128"/>
              </a:rPr>
              <a:t>this is the best time that parents can have a little quiet time with each child before he or she goes to bed.  This is a good time to read a Bible story or read a scripture text and pray for each child.  </a:t>
            </a:r>
          </a:p>
          <a:p>
            <a:pPr>
              <a:spcBef>
                <a:spcPct val="0"/>
              </a:spcBef>
            </a:pPr>
            <a:endParaRPr lang="en-US" b="1" smtClean="0">
              <a:ea typeface="ＭＳ Ｐゴシック" pitchFamily="34" charset="-128"/>
            </a:endParaRPr>
          </a:p>
          <a:p>
            <a:pPr>
              <a:spcBef>
                <a:spcPct val="0"/>
              </a:spcBef>
            </a:pPr>
            <a:r>
              <a:rPr lang="en-US" b="1" smtClean="0">
                <a:ea typeface="ＭＳ Ｐゴシック" pitchFamily="34" charset="-128"/>
              </a:rPr>
              <a:t>      -- play times – </a:t>
            </a:r>
            <a:r>
              <a:rPr lang="en-US" smtClean="0">
                <a:ea typeface="ＭＳ Ｐゴシック" pitchFamily="34" charset="-128"/>
              </a:rPr>
              <a:t>this is the most ideal situation that offers teachable moments when parents play with their kids.  During play times at the sandbox or at the beach, parents can teach about God the Creator.  </a:t>
            </a:r>
          </a:p>
          <a:p>
            <a:pPr>
              <a:spcBef>
                <a:spcPct val="0"/>
              </a:spcBef>
            </a:pPr>
            <a:endParaRPr lang="en-US" smtClean="0">
              <a:ea typeface="ＭＳ Ｐゴシック" pitchFamily="34" charset="-128"/>
            </a:endParaRPr>
          </a:p>
          <a:p>
            <a:pPr>
              <a:spcBef>
                <a:spcPct val="0"/>
              </a:spcBef>
            </a:pPr>
            <a:endParaRPr lang="en-US" b="1" smtClean="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pPr>
            <a:endParaRPr lang="en-US" smtClean="0">
              <a:ea typeface="ＭＳ Ｐゴシック" pitchFamily="34" charset="-128"/>
            </a:endParaRPr>
          </a:p>
        </p:txBody>
      </p:sp>
      <p:sp>
        <p:nvSpPr>
          <p:cNvPr id="5632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CFB699B-69AE-49A0-9744-1202CF2B056A}" type="slidenum">
              <a:rPr lang="en-US" sz="1200">
                <a:latin typeface="Calibri" pitchFamily="34" charset="0"/>
              </a:rPr>
              <a:pPr eaLnBrk="1" hangingPunct="1"/>
              <a:t>23</a:t>
            </a:fld>
            <a:endParaRPr lang="en-US" sz="120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Foundational Keys to Evangelizing Children</a:t>
            </a:r>
          </a:p>
          <a:p>
            <a:pPr eaLnBrk="1" hangingPunct="1">
              <a:spcBef>
                <a:spcPct val="0"/>
              </a:spcBef>
            </a:pPr>
            <a:endParaRPr lang="en-US" b="1" smtClean="0">
              <a:ea typeface="ＭＳ Ｐゴシック" pitchFamily="34" charset="-128"/>
            </a:endParaRPr>
          </a:p>
          <a:p>
            <a:pPr eaLnBrk="1" hangingPunct="1">
              <a:spcBef>
                <a:spcPct val="0"/>
              </a:spcBef>
              <a:buFontTx/>
              <a:buAutoNum type="arabicPeriod" startAt="4"/>
            </a:pPr>
            <a:r>
              <a:rPr lang="en-US" b="1" smtClean="0">
                <a:ea typeface="ＭＳ Ｐゴシック" pitchFamily="34" charset="-128"/>
              </a:rPr>
              <a:t>Encouraging Possible Signs of Conversion</a:t>
            </a:r>
          </a:p>
          <a:p>
            <a:pPr eaLnBrk="1" hangingPunct="1">
              <a:spcBef>
                <a:spcPct val="0"/>
              </a:spcBef>
              <a:buFontTx/>
              <a:buAutoNum type="arabicPeriod" startAt="4"/>
            </a:pPr>
            <a:endParaRPr lang="en-US" b="1" smtClean="0">
              <a:ea typeface="ＭＳ Ｐゴシック" pitchFamily="34" charset="-128"/>
            </a:endParaRPr>
          </a:p>
          <a:p>
            <a:pPr eaLnBrk="1" hangingPunct="1">
              <a:spcBef>
                <a:spcPct val="0"/>
              </a:spcBef>
            </a:pPr>
            <a:r>
              <a:rPr lang="en-US" b="1" smtClean="0">
                <a:ea typeface="ＭＳ Ｐゴシック" pitchFamily="34" charset="-128"/>
              </a:rPr>
              <a:t>-- </a:t>
            </a:r>
            <a:r>
              <a:rPr lang="en-US" smtClean="0">
                <a:ea typeface="ＭＳ Ｐゴシック" pitchFamily="34" charset="-128"/>
              </a:rPr>
              <a:t>when child expresses a desire to learn about Jesus, feed the desire and encourage the child.</a:t>
            </a:r>
          </a:p>
          <a:p>
            <a:pPr eaLnBrk="1" hangingPunct="1">
              <a:spcBef>
                <a:spcPct val="0"/>
              </a:spcBef>
            </a:pPr>
            <a:r>
              <a:rPr lang="en-US" smtClean="0">
                <a:ea typeface="ＭＳ Ｐゴシック" pitchFamily="34" charset="-128"/>
              </a:rPr>
              <a:t>-- nurture the seed to mature faith.</a:t>
            </a:r>
            <a:endParaRPr lang="en-US" b="1" smtClean="0">
              <a:ea typeface="ＭＳ Ｐゴシック" pitchFamily="34" charset="-128"/>
            </a:endParaRPr>
          </a:p>
          <a:p>
            <a:pPr eaLnBrk="1" hangingPunct="1">
              <a:spcBef>
                <a:spcPct val="0"/>
              </a:spcBef>
              <a:buFontTx/>
              <a:buAutoNum type="arabicPeriod" startAt="4"/>
            </a:pPr>
            <a:endParaRPr lang="en-US" b="1" smtClean="0">
              <a:ea typeface="ＭＳ Ｐゴシック" pitchFamily="34" charset="-128"/>
            </a:endParaRPr>
          </a:p>
          <a:p>
            <a:r>
              <a:rPr lang="en-US" smtClean="0">
                <a:ea typeface="ＭＳ Ｐゴシック" pitchFamily="34" charset="-128"/>
              </a:rPr>
              <a:t>Because of the immaturity of children, it is tempting for some parents to write off childlike expressions of faith as trivial, or even meaningless. In contrast, parents should encourage every sign of faith in their children and use the opportunity to teach them even more about Christ and the gospel. When a child expresses a desire to learn about Jesus, parents</a:t>
            </a:r>
          </a:p>
          <a:p>
            <a:r>
              <a:rPr lang="en-US" smtClean="0">
                <a:ea typeface="ＭＳ Ｐゴシック" pitchFamily="34" charset="-128"/>
              </a:rPr>
              <a:t>should feed that desire and encourage the child when they see possible signs of conversion.</a:t>
            </a:r>
          </a:p>
          <a:p>
            <a:endParaRPr lang="en-US" smtClean="0">
              <a:ea typeface="ＭＳ Ｐゴシック" pitchFamily="34" charset="-128"/>
            </a:endParaRPr>
          </a:p>
          <a:p>
            <a:r>
              <a:rPr lang="en-US" smtClean="0">
                <a:ea typeface="ＭＳ Ｐゴシック" pitchFamily="34" charset="-128"/>
              </a:rPr>
              <a:t>Even if parents conclude it</a:t>
            </a:r>
            <a:r>
              <a:rPr lang="en-US" altLang="en-US" smtClean="0">
                <a:ea typeface="ＭＳ Ｐゴシック" pitchFamily="34" charset="-128"/>
              </a:rPr>
              <a:t>’</a:t>
            </a:r>
            <a:r>
              <a:rPr lang="en-US" smtClean="0">
                <a:ea typeface="ＭＳ Ｐゴシック" pitchFamily="34" charset="-128"/>
              </a:rPr>
              <a:t>s too early to regard their child</a:t>
            </a:r>
            <a:r>
              <a:rPr lang="en-US" altLang="en-US" smtClean="0">
                <a:ea typeface="ＭＳ Ｐゴシック" pitchFamily="34" charset="-128"/>
              </a:rPr>
              <a:t>’</a:t>
            </a:r>
            <a:r>
              <a:rPr lang="en-US" smtClean="0">
                <a:ea typeface="ＭＳ Ｐゴシック" pitchFamily="34" charset="-128"/>
              </a:rPr>
              <a:t>s interest in Christ as mature faith, they must not deride a profession of faith as false, for it may be the seed from which mature faith will later emerge. Instead, the parent</a:t>
            </a:r>
          </a:p>
          <a:p>
            <a:r>
              <a:rPr lang="en-US" smtClean="0">
                <a:ea typeface="ＭＳ Ｐゴシック" pitchFamily="34" charset="-128"/>
              </a:rPr>
              <a:t>should continue to point that child toward Christ, teaching the truth of God</a:t>
            </a:r>
            <a:r>
              <a:rPr lang="en-US" altLang="en-US" smtClean="0">
                <a:ea typeface="ＭＳ Ｐゴシック" pitchFamily="34" charset="-128"/>
              </a:rPr>
              <a:t>’</a:t>
            </a:r>
            <a:r>
              <a:rPr lang="en-US" smtClean="0">
                <a:ea typeface="ＭＳ Ｐゴシック" pitchFamily="34" charset="-128"/>
              </a:rPr>
              <a:t>s Word with patience and diligence, and always looking to the One who is able to open hearts to respond to the gospel.</a:t>
            </a:r>
          </a:p>
        </p:txBody>
      </p:sp>
      <p:sp>
        <p:nvSpPr>
          <p:cNvPr id="5837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E149E9A-3AD1-45FB-84FD-6689E657DED2}" type="slidenum">
              <a:rPr lang="en-US" sz="1200">
                <a:latin typeface="Calibri" pitchFamily="34" charset="0"/>
              </a:rPr>
              <a:pPr eaLnBrk="1" hangingPunct="1"/>
              <a:t>24</a:t>
            </a:fld>
            <a:endParaRPr lang="en-US"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b="1" smtClean="0">
                <a:latin typeface="Berlin Sans FB" pitchFamily="34" charset="0"/>
                <a:ea typeface="ＭＳ Ｐゴシック" pitchFamily="34" charset="-128"/>
              </a:rPr>
              <a:t>What Do Research Studies Say?</a:t>
            </a:r>
          </a:p>
          <a:p>
            <a:pPr eaLnBrk="1" hangingPunct="1">
              <a:spcBef>
                <a:spcPct val="0"/>
              </a:spcBef>
            </a:pPr>
            <a:endParaRPr lang="en-US" b="1" smtClean="0">
              <a:ea typeface="ＭＳ Ｐゴシック" pitchFamily="34" charset="-128"/>
            </a:endParaRPr>
          </a:p>
          <a:p>
            <a:pPr eaLnBrk="1" hangingPunct="1">
              <a:spcBef>
                <a:spcPct val="0"/>
              </a:spcBef>
              <a:buFontTx/>
              <a:buChar char="•"/>
            </a:pPr>
            <a:r>
              <a:rPr lang="en-US" smtClean="0">
                <a:ea typeface="ＭＳ Ｐゴシック" pitchFamily="34" charset="-128"/>
              </a:rPr>
              <a:t>The 4/14 Window is the most formative years when values, world views, and perspectives of life are shaped either positively or negatively.</a:t>
            </a:r>
            <a:endParaRPr lang="en-US" smtClean="0">
              <a:latin typeface="Berlin Sans FB" pitchFamily="34" charset="0"/>
              <a:ea typeface="ＭＳ Ｐゴシック" pitchFamily="34" charset="-128"/>
            </a:endParaRPr>
          </a:p>
          <a:p>
            <a:pPr eaLnBrk="1" hangingPunct="1">
              <a:spcBef>
                <a:spcPct val="0"/>
              </a:spcBef>
              <a:buFontTx/>
              <a:buChar char="•"/>
            </a:pPr>
            <a:r>
              <a:rPr lang="en-US" smtClean="0">
                <a:ea typeface="ＭＳ Ｐゴシック" pitchFamily="34" charset="-128"/>
              </a:rPr>
              <a:t>The 4/14 Window is the demographic grouping that is the most receptive and moldable to spiritual and developmental input.  </a:t>
            </a:r>
          </a:p>
          <a:p>
            <a:pPr eaLnBrk="1" hangingPunct="1">
              <a:spcBef>
                <a:spcPct val="0"/>
              </a:spcBef>
              <a:buFontTx/>
              <a:buChar char="•"/>
            </a:pPr>
            <a:endParaRPr lang="es-ES"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1945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BDFC2D1-8FAB-44CF-86F8-53B992B0A143}" type="slidenum">
              <a:rPr lang="en-US" sz="1200">
                <a:latin typeface="Calibri" pitchFamily="34" charset="0"/>
              </a:rPr>
              <a:pPr eaLnBrk="1" hangingPunct="1"/>
              <a:t>3</a:t>
            </a:fld>
            <a:endParaRPr lang="en-US"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b="1" smtClean="0">
                <a:ea typeface="ＭＳ Ｐゴシック" pitchFamily="34" charset="-128"/>
              </a:rPr>
              <a:t>Ellen White About Child Development </a:t>
            </a:r>
          </a:p>
          <a:p>
            <a:pPr eaLnBrk="1" hangingPunct="1">
              <a:spcBef>
                <a:spcPct val="0"/>
              </a:spcBef>
            </a:pPr>
            <a:endParaRPr lang="es-ES" b="1" smtClean="0">
              <a:ea typeface="ＭＳ Ｐゴシック" pitchFamily="34" charset="-128"/>
            </a:endParaRPr>
          </a:p>
          <a:p>
            <a:pPr eaLnBrk="1" hangingPunct="1">
              <a:spcBef>
                <a:spcPct val="0"/>
              </a:spcBef>
            </a:pPr>
            <a:r>
              <a:rPr lang="en-US" altLang="en-US" smtClean="0">
                <a:ea typeface="ＭＳ Ｐゴシック" pitchFamily="34" charset="-128"/>
              </a:rPr>
              <a:t>“</a:t>
            </a:r>
            <a:r>
              <a:rPr lang="en-US" smtClean="0">
                <a:ea typeface="ＭＳ Ｐゴシック" pitchFamily="34" charset="-128"/>
              </a:rPr>
              <a:t>Too much importance cannot be placed on the early training of children. The lessons that the child learns during the first seven years of life have more to do with forming his character than all that it learns in future years.</a:t>
            </a:r>
            <a:r>
              <a:rPr lang="en-US" altLang="en-US" smtClean="0">
                <a:ea typeface="ＭＳ Ｐゴシック" pitchFamily="34" charset="-128"/>
              </a:rPr>
              <a:t>”</a:t>
            </a:r>
            <a:r>
              <a:rPr lang="en-US" smtClean="0">
                <a:ea typeface="ＭＳ Ｐゴシック" pitchFamily="34" charset="-128"/>
              </a:rPr>
              <a:t>  CG 193</a:t>
            </a:r>
            <a:endParaRPr lang="en-US" baseline="30000" smtClean="0">
              <a:ea typeface="ＭＳ Ｐゴシック" pitchFamily="34" charset="-128"/>
            </a:endParaRPr>
          </a:p>
          <a:p>
            <a:pPr eaLnBrk="1" hangingPunct="1">
              <a:spcBef>
                <a:spcPct val="0"/>
              </a:spcBef>
            </a:pPr>
            <a:endParaRPr lang="en-US" baseline="30000" smtClean="0">
              <a:ea typeface="ＭＳ Ｐゴシック" pitchFamily="34" charset="-128"/>
            </a:endParaRPr>
          </a:p>
          <a:p>
            <a:pPr eaLnBrk="1" hangingPunct="1">
              <a:spcBef>
                <a:spcPct val="0"/>
              </a:spcBef>
            </a:pPr>
            <a:r>
              <a:rPr lang="en-US" baseline="30000" smtClean="0">
                <a:ea typeface="ＭＳ Ｐゴシック" pitchFamily="34" charset="-128"/>
              </a:rPr>
              <a:t> </a:t>
            </a:r>
            <a:r>
              <a:rPr lang="en-US" altLang="en-US" smtClean="0">
                <a:ea typeface="ＭＳ Ｐゴシック" pitchFamily="34" charset="-128"/>
              </a:rPr>
              <a:t>“</a:t>
            </a:r>
            <a:r>
              <a:rPr lang="en-US" smtClean="0">
                <a:ea typeface="ＭＳ Ｐゴシック" pitchFamily="34" charset="-128"/>
              </a:rPr>
              <a:t>It is still true that children are the most susceptible to the teachings of the gospel; their hearts are open to divine influences, and strong to retain the lessons received.</a:t>
            </a:r>
            <a:r>
              <a:rPr lang="en-US" altLang="en-US" smtClean="0">
                <a:ea typeface="ＭＳ Ｐゴシック" pitchFamily="34" charset="-128"/>
              </a:rPr>
              <a:t>”</a:t>
            </a:r>
            <a:r>
              <a:rPr lang="en-US" altLang="ja-JP" baseline="30000" smtClean="0">
                <a:ea typeface="ＭＳ Ｐゴシック" pitchFamily="34" charset="-128"/>
              </a:rPr>
              <a:t> </a:t>
            </a:r>
            <a:r>
              <a:rPr lang="en-US" altLang="ja-JP" smtClean="0">
                <a:ea typeface="ＭＳ Ｐゴシック" pitchFamily="34" charset="-128"/>
              </a:rPr>
              <a:t> DA 515</a:t>
            </a:r>
          </a:p>
          <a:p>
            <a:pPr eaLnBrk="1" hangingPunct="1">
              <a:spcBef>
                <a:spcPct val="0"/>
              </a:spcBef>
              <a:buFontTx/>
              <a:buChar char="•"/>
            </a:pPr>
            <a:endParaRPr lang="es-ES"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2150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483E2D-EF5C-4F23-B797-7617FEADE95A}" type="slidenum">
              <a:rPr lang="en-US" sz="1200">
                <a:latin typeface="Calibri" pitchFamily="34" charset="0"/>
              </a:rPr>
              <a:pPr eaLnBrk="1" hangingPunct="1"/>
              <a:t>4</a:t>
            </a:fld>
            <a:endParaRPr 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Desire of Ages, 515</a:t>
            </a:r>
          </a:p>
          <a:p>
            <a:endParaRPr lang="en-US" b="1" smtClean="0">
              <a:ea typeface="ＭＳ Ｐゴシック" pitchFamily="34" charset="-128"/>
            </a:endParaRPr>
          </a:p>
          <a:p>
            <a:r>
              <a:rPr lang="en-US" altLang="en-US" smtClean="0">
                <a:ea typeface="ＭＳ Ｐゴシック" pitchFamily="34" charset="-128"/>
              </a:rPr>
              <a:t>“</a:t>
            </a:r>
            <a:r>
              <a:rPr lang="en-US" smtClean="0">
                <a:ea typeface="ＭＳ Ｐゴシック" pitchFamily="34" charset="-128"/>
              </a:rPr>
              <a:t>It is still true that children are the most  susceptible to the teachings of the gospel; their hearts are open to divine influences, and strong to retain the lessons received.</a:t>
            </a:r>
            <a:r>
              <a:rPr lang="en-US" altLang="en-US" smtClean="0">
                <a:ea typeface="ＭＳ Ｐゴシック" pitchFamily="34" charset="-128"/>
              </a:rPr>
              <a:t>”</a:t>
            </a:r>
            <a:r>
              <a:rPr lang="en-US" altLang="ja-JP" baseline="30000" smtClean="0">
                <a:ea typeface="ＭＳ Ｐゴシック" pitchFamily="34" charset="-128"/>
              </a:rPr>
              <a:t> </a:t>
            </a:r>
            <a:r>
              <a:rPr lang="en-US" altLang="ja-JP" smtClean="0">
                <a:ea typeface="ＭＳ Ｐゴシック" pitchFamily="34" charset="-128"/>
              </a:rPr>
              <a:t> </a:t>
            </a:r>
          </a:p>
          <a:p>
            <a:endParaRPr lang="en-US" b="1" smtClean="0">
              <a:ea typeface="ＭＳ Ｐゴシック" pitchFamily="34" charset="-128"/>
            </a:endParaRPr>
          </a:p>
        </p:txBody>
      </p:sp>
      <p:sp>
        <p:nvSpPr>
          <p:cNvPr id="2355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26231B2-8CB1-44F3-BFEB-C82C1A786DB6}" type="slidenum">
              <a:rPr lang="en-US" sz="1200">
                <a:latin typeface="Calibri" pitchFamily="34" charset="0"/>
              </a:rPr>
              <a:pPr eaLnBrk="1" hangingPunct="1"/>
              <a:t>5</a:t>
            </a:fld>
            <a:endParaRPr 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Jesus Warns Against Being a Stumbling Block</a:t>
            </a:r>
          </a:p>
          <a:p>
            <a:endParaRPr lang="en-US" b="1" smtClean="0">
              <a:ea typeface="ＭＳ Ｐゴシック" pitchFamily="34" charset="-128"/>
            </a:endParaRPr>
          </a:p>
          <a:p>
            <a:r>
              <a:rPr lang="en-US" altLang="en-US" b="1" i="1" smtClean="0">
                <a:ea typeface="ＭＳ Ｐゴシック" pitchFamily="34" charset="-128"/>
              </a:rPr>
              <a:t>“</a:t>
            </a:r>
            <a:r>
              <a:rPr lang="en-US" b="1" i="1" smtClean="0">
                <a:ea typeface="ＭＳ Ｐゴシック" pitchFamily="34" charset="-128"/>
              </a:rPr>
              <a:t>If anyone causes one of these little ones—those who believe in me—to stumble, it would be better for them to have a large millstone hung around their neck and to be drowned in the depths of the sea.</a:t>
            </a:r>
            <a:r>
              <a:rPr lang="en-US" altLang="en-US" b="1" i="1" smtClean="0">
                <a:ea typeface="ＭＳ Ｐゴシック" pitchFamily="34" charset="-128"/>
              </a:rPr>
              <a:t>”</a:t>
            </a:r>
            <a:r>
              <a:rPr lang="en-US" b="1" i="1" smtClean="0">
                <a:ea typeface="ＭＳ Ｐゴシック" pitchFamily="34" charset="-128"/>
              </a:rPr>
              <a:t> </a:t>
            </a:r>
          </a:p>
          <a:p>
            <a:endParaRPr lang="en-US" smtClean="0">
              <a:ea typeface="ＭＳ Ｐゴシック" pitchFamily="34" charset="-128"/>
            </a:endParaRPr>
          </a:p>
          <a:p>
            <a:r>
              <a:rPr lang="en-US" smtClean="0">
                <a:ea typeface="ＭＳ Ｐゴシック" pitchFamily="34" charset="-128"/>
              </a:rPr>
              <a:t>Jesus recognizes that children do believe in Him and accept Him, hence He warns us against being a stumbling block to children in growing their faith/.</a:t>
            </a:r>
          </a:p>
        </p:txBody>
      </p:sp>
      <p:sp>
        <p:nvSpPr>
          <p:cNvPr id="2560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B8383C-4FD7-44A6-AAF6-193ABFD99950}" type="slidenum">
              <a:rPr lang="en-US" sz="1200">
                <a:latin typeface="Calibri" pitchFamily="34" charset="0"/>
              </a:rPr>
              <a:pPr eaLnBrk="1" hangingPunct="1"/>
              <a:t>6</a:t>
            </a:fld>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Jesus</a:t>
            </a:r>
            <a:r>
              <a:rPr lang="en-US" altLang="en-US" b="1" smtClean="0">
                <a:ea typeface="ＭＳ Ｐゴシック" pitchFamily="34" charset="-128"/>
              </a:rPr>
              <a:t>’</a:t>
            </a:r>
            <a:r>
              <a:rPr lang="en-US" b="1" smtClean="0">
                <a:ea typeface="ＭＳ Ｐゴシック" pitchFamily="34" charset="-128"/>
              </a:rPr>
              <a:t> Teaching about Children</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a:p>
            <a:pPr eaLnBrk="1" hangingPunct="1">
              <a:spcBef>
                <a:spcPct val="0"/>
              </a:spcBef>
              <a:buFontTx/>
              <a:buChar char="•"/>
            </a:pPr>
            <a:r>
              <a:rPr lang="en-US" smtClean="0">
                <a:ea typeface="ＭＳ Ｐゴシック" pitchFamily="34" charset="-128"/>
              </a:rPr>
              <a:t>Jesus recognized the importance of children and youth in His Kingdom work.</a:t>
            </a:r>
          </a:p>
          <a:p>
            <a:pPr eaLnBrk="1" hangingPunct="1">
              <a:spcBef>
                <a:spcPct val="0"/>
              </a:spcBef>
              <a:buFontTx/>
              <a:buChar char="•"/>
            </a:pPr>
            <a:r>
              <a:rPr lang="en-US" altLang="en-US" smtClean="0">
                <a:ea typeface="ＭＳ Ｐゴシック" pitchFamily="34" charset="-128"/>
              </a:rPr>
              <a:t>“</a:t>
            </a:r>
            <a:r>
              <a:rPr lang="en-US" smtClean="0">
                <a:ea typeface="ＭＳ Ｐゴシック" pitchFamily="34" charset="-128"/>
              </a:rPr>
              <a:t>Truly I tell you, unless you change and become like children, you will never enter the kingdom of heaven.</a:t>
            </a:r>
            <a:r>
              <a:rPr lang="en-US" altLang="en-US" smtClean="0">
                <a:ea typeface="ＭＳ Ｐゴシック" pitchFamily="34" charset="-128"/>
              </a:rPr>
              <a:t>”</a:t>
            </a:r>
            <a:endParaRPr lang="en-US" smtClean="0">
              <a:ea typeface="ＭＳ Ｐゴシック" pitchFamily="34" charset="-128"/>
            </a:endParaRPr>
          </a:p>
          <a:p>
            <a:pPr eaLnBrk="1" hangingPunct="1">
              <a:spcBef>
                <a:spcPct val="0"/>
              </a:spcBef>
              <a:buFontTx/>
              <a:buChar char="•"/>
            </a:pPr>
            <a:r>
              <a:rPr lang="en-US" altLang="en-US" smtClean="0">
                <a:ea typeface="ＭＳ Ｐゴシック" pitchFamily="34" charset="-128"/>
              </a:rPr>
              <a:t>“</a:t>
            </a:r>
            <a:r>
              <a:rPr lang="en-US" smtClean="0">
                <a:ea typeface="ＭＳ Ｐゴシック" pitchFamily="34" charset="-128"/>
              </a:rPr>
              <a:t>Whoever welcomes one such child in my name welcomes me.</a:t>
            </a:r>
            <a:r>
              <a:rPr lang="en-US" altLang="en-US" smtClean="0">
                <a:ea typeface="ＭＳ Ｐゴシック" pitchFamily="34" charset="-128"/>
              </a:rPr>
              <a:t>”</a:t>
            </a:r>
            <a:r>
              <a:rPr lang="en-US" smtClean="0">
                <a:ea typeface="ＭＳ Ｐゴシック" pitchFamily="34" charset="-128"/>
              </a:rPr>
              <a:t> </a:t>
            </a:r>
          </a:p>
          <a:p>
            <a:pPr eaLnBrk="1" hangingPunct="1">
              <a:spcBef>
                <a:spcPct val="0"/>
              </a:spcBef>
              <a:buFontTx/>
              <a:buChar char="•"/>
            </a:pPr>
            <a:r>
              <a:rPr lang="en-US" altLang="en-US" smtClean="0">
                <a:ea typeface="ＭＳ Ｐゴシック" pitchFamily="34" charset="-128"/>
              </a:rPr>
              <a:t>“</a:t>
            </a:r>
            <a:r>
              <a:rPr lang="en-US" smtClean="0">
                <a:ea typeface="ＭＳ Ｐゴシック" pitchFamily="34" charset="-128"/>
              </a:rPr>
              <a:t>If any of you put a stumbling block before one of these little ones . . .</a:t>
            </a:r>
            <a:r>
              <a:rPr lang="en-US" altLang="en-US" smtClean="0">
                <a:ea typeface="ＭＳ Ｐゴシック" pitchFamily="34" charset="-128"/>
              </a:rPr>
              <a:t>”</a:t>
            </a:r>
            <a:r>
              <a:rPr lang="en-US" smtClean="0">
                <a:ea typeface="ＭＳ Ｐゴシック" pitchFamily="34" charset="-128"/>
              </a:rPr>
              <a:t>         Matt 18:1-6</a:t>
            </a:r>
          </a:p>
          <a:p>
            <a:pPr eaLnBrk="1" hangingPunct="1">
              <a:spcBef>
                <a:spcPct val="0"/>
              </a:spcBef>
              <a:buFontTx/>
              <a:buChar char="•"/>
            </a:pPr>
            <a:endParaRPr lang="en-US" smtClean="0">
              <a:ea typeface="ＭＳ Ｐゴシック" pitchFamily="34" charset="-128"/>
            </a:endParaRPr>
          </a:p>
          <a:p>
            <a:pPr eaLnBrk="1" hangingPunct="1">
              <a:spcBef>
                <a:spcPct val="0"/>
              </a:spcBef>
            </a:pPr>
            <a:r>
              <a:rPr lang="en-US" smtClean="0">
                <a:ea typeface="ＭＳ Ｐゴシック" pitchFamily="34" charset="-128"/>
              </a:rPr>
              <a:t>Have we really listened to Jesus</a:t>
            </a:r>
            <a:r>
              <a:rPr lang="en-US" altLang="en-US" smtClean="0">
                <a:ea typeface="ＭＳ Ｐゴシック" pitchFamily="34" charset="-128"/>
              </a:rPr>
              <a:t>’</a:t>
            </a:r>
            <a:r>
              <a:rPr lang="en-US" smtClean="0">
                <a:ea typeface="ＭＳ Ｐゴシック" pitchFamily="34" charset="-128"/>
              </a:rPr>
              <a:t> teaching about the place of children in the kingdom of God?  Children model faith and discipleship by showing us adults how to humbly repent and trust in the God of salvation.  When we welcome them, we are accepting and respecting them as Christ Himself.  Notice that Jesus made it very clear that if we neglect and abuse them, or lead them astray, it is better that we be drowned in the depths of the sea.</a:t>
            </a:r>
          </a:p>
          <a:p>
            <a:pPr eaLnBrk="1" hangingPunct="1">
              <a:spcBef>
                <a:spcPct val="0"/>
              </a:spcBef>
              <a:buFontTx/>
              <a:buChar char="•"/>
            </a:pPr>
            <a:endParaRPr lang="es-ES" smtClean="0">
              <a:latin typeface="Berlin Sans FB" pitchFamily="34" charset="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276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5FB89A0-6114-4368-BB91-1712A156B252}" type="slidenum">
              <a:rPr lang="en-US" sz="1200">
                <a:latin typeface="Calibri" pitchFamily="34" charset="0"/>
              </a:rPr>
              <a:pPr eaLnBrk="1" hangingPunct="1"/>
              <a:t>7</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The 4/14 Age Group Around the World</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Luis Bush</a:t>
            </a:r>
            <a:r>
              <a:rPr lang="en-US" altLang="en-US" smtClean="0">
                <a:ea typeface="ＭＳ Ｐゴシック" pitchFamily="34" charset="-128"/>
              </a:rPr>
              <a:t>’</a:t>
            </a:r>
            <a:r>
              <a:rPr lang="en-US" smtClean="0">
                <a:ea typeface="ＭＳ Ｐゴシック" pitchFamily="34" charset="-128"/>
              </a:rPr>
              <a:t>s recent paper reveals fascinating figures of the 4-to-14ers worldwide.  India, with 20% less population than China, has over 30% more children and youth.  This is due to China</a:t>
            </a:r>
            <a:r>
              <a:rPr lang="en-US" altLang="en-US" smtClean="0">
                <a:ea typeface="ＭＳ Ｐゴシック" pitchFamily="34" charset="-128"/>
              </a:rPr>
              <a:t>’</a:t>
            </a:r>
            <a:r>
              <a:rPr lang="en-US" smtClean="0">
                <a:ea typeface="ＭＳ Ｐゴシック" pitchFamily="34" charset="-128"/>
              </a:rPr>
              <a:t>s </a:t>
            </a:r>
            <a:r>
              <a:rPr lang="en-US" altLang="en-US" smtClean="0">
                <a:ea typeface="ＭＳ Ｐゴシック" pitchFamily="34" charset="-128"/>
              </a:rPr>
              <a:t>“</a:t>
            </a:r>
            <a:r>
              <a:rPr lang="en-US" smtClean="0">
                <a:ea typeface="ＭＳ Ｐゴシック" pitchFamily="34" charset="-128"/>
              </a:rPr>
              <a:t>one child</a:t>
            </a:r>
            <a:r>
              <a:rPr lang="en-US" altLang="en-US" smtClean="0">
                <a:ea typeface="ＭＳ Ｐゴシック" pitchFamily="34" charset="-128"/>
              </a:rPr>
              <a:t>”</a:t>
            </a:r>
            <a:r>
              <a:rPr lang="en-US" smtClean="0">
                <a:ea typeface="ＭＳ Ｐゴシック" pitchFamily="34" charset="-128"/>
              </a:rPr>
              <a:t> policy.  Nigeria and Indonesia, with half the population of the U. S., actually have more children and teens in absolute numbers.  In the U. S., 25% of the nearly 42 million school age children are Hispanic –though Hispanics comprise only 15% of the general population.  And, as the chart indicates, in Africa and in the Middle Eastern countries like Afghanistan, Pakistan, and others, 40 to 50% of the population is under 15 years of age.</a:t>
            </a:r>
            <a:r>
              <a:rPr lang="en-US" baseline="30000" smtClean="0">
                <a:ea typeface="ＭＳ Ｐゴシック" pitchFamily="34" charset="-128"/>
              </a:rPr>
              <a:t> </a:t>
            </a:r>
            <a:r>
              <a:rPr lang="en-US" smtClean="0">
                <a:ea typeface="ＭＳ Ｐゴシック" pitchFamily="34" charset="-128"/>
              </a:rPr>
              <a:t> Compare this with countries like Germany (14.4%), Italy (13.8%), etc.  It can be seen that the greatest population growth is found in the least developed and conflicted countries of the world.  </a:t>
            </a:r>
          </a:p>
          <a:p>
            <a:pPr eaLnBrk="1" hangingPunct="1">
              <a:spcBef>
                <a:spcPct val="0"/>
              </a:spcBef>
            </a:pPr>
            <a:endParaRPr lang="en-US" b="1" smtClean="0">
              <a:ea typeface="ＭＳ Ｐゴシック" pitchFamily="34" charset="-128"/>
            </a:endParaRPr>
          </a:p>
        </p:txBody>
      </p:sp>
      <p:sp>
        <p:nvSpPr>
          <p:cNvPr id="2969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99F94EF-0D62-44A3-8013-80C687C40D00}" type="slidenum">
              <a:rPr lang="en-US" sz="1200">
                <a:latin typeface="Calibri" pitchFamily="34" charset="0"/>
              </a:rPr>
              <a:pPr eaLnBrk="1" hangingPunct="1"/>
              <a:t>8</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8435" name="Notes Placeholder 2"/>
          <p:cNvSpPr>
            <a:spLocks noGrp="1"/>
          </p:cNvSpPr>
          <p:nvPr>
            <p:ph type="body" idx="1"/>
          </p:nvPr>
        </p:nvSpPr>
        <p:spPr bwMode="auto"/>
        <p:txBody>
          <a:bodyPr wrap="square" numCol="1" anchor="t" anchorCtr="0" compatLnSpc="1">
            <a:prstTxWarp prst="textNoShape">
              <a:avLst/>
            </a:prstTxWarp>
          </a:bodyPr>
          <a:lstStyle/>
          <a:p>
            <a:pPr eaLnBrk="1" fontAlgn="t" hangingPunct="1">
              <a:defRPr/>
            </a:pPr>
            <a:r>
              <a:rPr lang="en-US" b="1" dirty="0">
                <a:effectLst>
                  <a:outerShdw blurRad="38100" dist="38100" dir="2700000" algn="tl">
                    <a:srgbClr val="DDDDDD"/>
                  </a:outerShdw>
                </a:effectLst>
                <a:cs typeface="+mn-cs"/>
              </a:rPr>
              <a:t> 5/14 POPULATION (2010)</a:t>
            </a:r>
          </a:p>
          <a:p>
            <a:pPr eaLnBrk="1" fontAlgn="t" hangingPunct="1">
              <a:defRPr/>
            </a:pPr>
            <a:r>
              <a:rPr lang="en-US" b="1" dirty="0">
                <a:cs typeface="+mn-cs"/>
              </a:rPr>
              <a:t>    TOP 10 COUNTRIES   </a:t>
            </a:r>
          </a:p>
          <a:p>
            <a:pPr eaLnBrk="1" fontAlgn="t" hangingPunct="1">
              <a:defRPr/>
            </a:pPr>
            <a:endParaRPr lang="en-US" dirty="0">
              <a:cs typeface="+mn-cs"/>
            </a:endParaRPr>
          </a:p>
          <a:p>
            <a:pPr eaLnBrk="1" fontAlgn="t" hangingPunct="1">
              <a:defRPr/>
            </a:pPr>
            <a:r>
              <a:rPr lang="en-US" b="1" dirty="0">
                <a:cs typeface="+mn-cs"/>
              </a:rPr>
              <a:t>       India		248,253,120</a:t>
            </a:r>
            <a:endParaRPr lang="en-US" dirty="0">
              <a:cs typeface="+mn-cs"/>
            </a:endParaRPr>
          </a:p>
          <a:p>
            <a:pPr eaLnBrk="1" fontAlgn="t" hangingPunct="1">
              <a:defRPr/>
            </a:pPr>
            <a:r>
              <a:rPr lang="en-US" b="1" dirty="0">
                <a:cs typeface="+mn-cs"/>
              </a:rPr>
              <a:t>       China		180,084,594</a:t>
            </a:r>
          </a:p>
          <a:p>
            <a:pPr eaLnBrk="1" fontAlgn="t" hangingPunct="1">
              <a:defRPr/>
            </a:pPr>
            <a:r>
              <a:rPr lang="en-US" b="1" dirty="0">
                <a:cs typeface="+mn-cs"/>
              </a:rPr>
              <a:t>       Indonesia	42,716,276</a:t>
            </a:r>
          </a:p>
          <a:p>
            <a:pPr eaLnBrk="1" fontAlgn="t" hangingPunct="1">
              <a:defRPr/>
            </a:pPr>
            <a:r>
              <a:rPr lang="en-US" b="1" dirty="0">
                <a:cs typeface="+mn-cs"/>
              </a:rPr>
              <a:t>       Nigeria		42,716,276</a:t>
            </a:r>
          </a:p>
          <a:p>
            <a:pPr eaLnBrk="1" fontAlgn="t" hangingPunct="1">
              <a:defRPr/>
            </a:pPr>
            <a:r>
              <a:rPr lang="en-US" b="1" dirty="0">
                <a:cs typeface="+mn-cs"/>
              </a:rPr>
              <a:t>       USA		41,819,347</a:t>
            </a:r>
          </a:p>
          <a:p>
            <a:pPr eaLnBrk="1" fontAlgn="t" hangingPunct="1">
              <a:defRPr/>
            </a:pPr>
            <a:r>
              <a:rPr lang="en-US" b="1" dirty="0">
                <a:cs typeface="+mn-cs"/>
              </a:rPr>
              <a:t>       Pakistan	38,118,459</a:t>
            </a:r>
          </a:p>
          <a:p>
            <a:pPr eaLnBrk="1" fontAlgn="t" hangingPunct="1">
              <a:defRPr/>
            </a:pPr>
            <a:r>
              <a:rPr lang="en-US" b="1" dirty="0">
                <a:cs typeface="+mn-cs"/>
              </a:rPr>
              <a:t>       Bangladesh	36,068,928</a:t>
            </a:r>
          </a:p>
          <a:p>
            <a:pPr eaLnBrk="1" fontAlgn="t" hangingPunct="1">
              <a:defRPr/>
            </a:pPr>
            <a:r>
              <a:rPr lang="en-US" b="1" dirty="0">
                <a:cs typeface="+mn-cs"/>
              </a:rPr>
              <a:t>       Brazil		35,263,734</a:t>
            </a:r>
          </a:p>
          <a:p>
            <a:pPr eaLnBrk="1" fontAlgn="t" hangingPunct="1">
              <a:defRPr/>
            </a:pPr>
            <a:r>
              <a:rPr lang="en-US" b="1" dirty="0">
                <a:cs typeface="+mn-cs"/>
              </a:rPr>
              <a:t>       Ethiopia	23,990,943</a:t>
            </a:r>
          </a:p>
          <a:p>
            <a:pPr eaLnBrk="1" fontAlgn="t" hangingPunct="1">
              <a:defRPr/>
            </a:pPr>
            <a:r>
              <a:rPr lang="en-US" b="1" dirty="0">
                <a:cs typeface="+mn-cs"/>
              </a:rPr>
              <a:t>       Mexico		20,855,453</a:t>
            </a:r>
          </a:p>
          <a:p>
            <a:pPr eaLnBrk="1" fontAlgn="t" hangingPunct="1">
              <a:defRPr/>
            </a:pPr>
            <a:endParaRPr lang="en-US" b="1" dirty="0">
              <a:cs typeface="+mn-cs"/>
            </a:endParaRPr>
          </a:p>
          <a:p>
            <a:pPr eaLnBrk="1" fontAlgn="t" hangingPunct="1">
              <a:defRPr/>
            </a:pPr>
            <a:r>
              <a:rPr lang="en-US" b="1" dirty="0">
                <a:cs typeface="+mn-cs"/>
              </a:rPr>
              <a:t>      Total (Top 10)</a:t>
            </a:r>
            <a:r>
              <a:rPr lang="en-US" dirty="0">
                <a:cs typeface="+mn-cs"/>
              </a:rPr>
              <a:t>        </a:t>
            </a:r>
            <a:r>
              <a:rPr lang="en-US" b="1" dirty="0">
                <a:cs typeface="+mn-cs"/>
              </a:rPr>
              <a:t>709,595,962</a:t>
            </a:r>
            <a:endParaRPr lang="en-US" dirty="0">
              <a:cs typeface="+mn-cs"/>
            </a:endParaRPr>
          </a:p>
          <a:p>
            <a:pPr eaLnBrk="1" fontAlgn="t" hangingPunct="1">
              <a:defRPr/>
            </a:pPr>
            <a:r>
              <a:rPr lang="en-US" b="1" dirty="0">
                <a:cs typeface="+mn-cs"/>
              </a:rPr>
              <a:t>      Total (Others)</a:t>
            </a:r>
            <a:r>
              <a:rPr lang="en-US" dirty="0">
                <a:cs typeface="+mn-cs"/>
              </a:rPr>
              <a:t>        </a:t>
            </a:r>
            <a:r>
              <a:rPr lang="en-US" b="1" dirty="0">
                <a:cs typeface="+mn-cs"/>
              </a:rPr>
              <a:t>508,921,404</a:t>
            </a:r>
          </a:p>
          <a:p>
            <a:pPr eaLnBrk="1" fontAlgn="t" hangingPunct="1">
              <a:defRPr/>
            </a:pPr>
            <a:r>
              <a:rPr lang="en-US" b="1" dirty="0">
                <a:cs typeface="+mn-cs"/>
              </a:rPr>
              <a:t>      GLOBAL TOTAL</a:t>
            </a:r>
            <a:r>
              <a:rPr lang="en-US" dirty="0">
                <a:cs typeface="+mn-cs"/>
              </a:rPr>
              <a:t>    </a:t>
            </a:r>
            <a:r>
              <a:rPr lang="en-US" b="1" dirty="0">
                <a:cs typeface="+mn-cs"/>
              </a:rPr>
              <a:t>1,218,517,366</a:t>
            </a:r>
          </a:p>
        </p:txBody>
      </p:sp>
      <p:sp>
        <p:nvSpPr>
          <p:cNvPr id="3174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BEA383D-90DF-4AB8-B840-065D5478B48D}" type="slidenum">
              <a:rPr lang="en-US" sz="1200">
                <a:latin typeface="Calibri" pitchFamily="34" charset="0"/>
              </a:rPr>
              <a:pPr eaLnBrk="1" hangingPunct="1"/>
              <a:t>9</a:t>
            </a:fld>
            <a:endParaRPr lang="en-US"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4" name="Picture 2" descr="C:\Documents and Settings\Usuario\Mis documentos\Globalidad\Diapositiva1.JPG"/>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Título"/>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3 Marcador de fecha"/>
          <p:cNvSpPr>
            <a:spLocks noGrp="1"/>
          </p:cNvSpPr>
          <p:nvPr>
            <p:ph type="dt" sz="half" idx="10"/>
          </p:nvPr>
        </p:nvSpPr>
        <p:spPr/>
        <p:txBody>
          <a:bodyPr/>
          <a:lstStyle>
            <a:lvl1pPr>
              <a:defRPr/>
            </a:lvl1pPr>
          </a:lstStyle>
          <a:p>
            <a:fld id="{8BFDC088-AA58-4B06-878D-878F5EDC86D8}" type="datetimeFigureOut">
              <a:rPr lang="en-US"/>
              <a:pPr/>
              <a:t>5/27/2016</a:t>
            </a:fld>
            <a:endParaRPr lang="en-US"/>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fld id="{C499ED03-65DD-421C-96F5-2181E0A63EF9}" type="slidenum">
              <a:rPr lang="en-US"/>
              <a:pPr/>
              <a:t>‹#›</a:t>
            </a:fld>
            <a:endParaRPr lang="en-US"/>
          </a:p>
        </p:txBody>
      </p:sp>
    </p:spTree>
    <p:extLst>
      <p:ext uri="{BB962C8B-B14F-4D97-AF65-F5344CB8AC3E}">
        <p14:creationId xmlns="" xmlns:p14="http://schemas.microsoft.com/office/powerpoint/2010/main" val="2860477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texto vertical"/>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fecha"/>
          <p:cNvSpPr>
            <a:spLocks noGrp="1"/>
          </p:cNvSpPr>
          <p:nvPr>
            <p:ph type="dt" sz="half" idx="10"/>
          </p:nvPr>
        </p:nvSpPr>
        <p:spPr/>
        <p:txBody>
          <a:bodyPr/>
          <a:lstStyle>
            <a:lvl1pPr>
              <a:defRPr/>
            </a:lvl1pPr>
          </a:lstStyle>
          <a:p>
            <a:fld id="{B143056D-8678-46CE-A2B9-959180511140}" type="datetimeFigureOut">
              <a:rPr lang="en-US"/>
              <a:pPr/>
              <a:t>5/27/2016</a:t>
            </a:fld>
            <a:endParaRPr lang="en-US"/>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fld id="{A358104D-4F5C-44BA-9031-5A4229DF09A1}" type="slidenum">
              <a:rPr lang="en-US"/>
              <a:pPr/>
              <a:t>‹#›</a:t>
            </a:fld>
            <a:endParaRPr lang="en-US"/>
          </a:p>
        </p:txBody>
      </p:sp>
    </p:spTree>
    <p:extLst>
      <p:ext uri="{BB962C8B-B14F-4D97-AF65-F5344CB8AC3E}">
        <p14:creationId xmlns="" xmlns:p14="http://schemas.microsoft.com/office/powerpoint/2010/main" val="2441596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fecha"/>
          <p:cNvSpPr>
            <a:spLocks noGrp="1"/>
          </p:cNvSpPr>
          <p:nvPr>
            <p:ph type="dt" sz="half" idx="10"/>
          </p:nvPr>
        </p:nvSpPr>
        <p:spPr/>
        <p:txBody>
          <a:bodyPr/>
          <a:lstStyle>
            <a:lvl1pPr>
              <a:defRPr/>
            </a:lvl1pPr>
          </a:lstStyle>
          <a:p>
            <a:fld id="{D3B79CFF-DD53-4179-B7F8-6F0E22E4620B}" type="datetimeFigureOut">
              <a:rPr lang="en-US"/>
              <a:pPr/>
              <a:t>5/27/2016</a:t>
            </a:fld>
            <a:endParaRPr lang="en-US"/>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fld id="{91179BEC-7E2A-4C73-9C1C-F9A6A9D584E3}" type="slidenum">
              <a:rPr lang="en-US"/>
              <a:pPr/>
              <a:t>‹#›</a:t>
            </a:fld>
            <a:endParaRPr lang="en-US"/>
          </a:p>
        </p:txBody>
      </p:sp>
    </p:spTree>
    <p:extLst>
      <p:ext uri="{BB962C8B-B14F-4D97-AF65-F5344CB8AC3E}">
        <p14:creationId xmlns="" xmlns:p14="http://schemas.microsoft.com/office/powerpoint/2010/main" val="4171789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fecha"/>
          <p:cNvSpPr>
            <a:spLocks noGrp="1"/>
          </p:cNvSpPr>
          <p:nvPr>
            <p:ph type="dt" sz="half" idx="10"/>
          </p:nvPr>
        </p:nvSpPr>
        <p:spPr/>
        <p:txBody>
          <a:bodyPr/>
          <a:lstStyle>
            <a:lvl1pPr>
              <a:defRPr/>
            </a:lvl1pPr>
          </a:lstStyle>
          <a:p>
            <a:fld id="{09BE53E7-E50E-406A-92C5-6EBDC99F248A}" type="datetimeFigureOut">
              <a:rPr lang="en-US"/>
              <a:pPr/>
              <a:t>5/27/2016</a:t>
            </a:fld>
            <a:endParaRPr lang="en-US"/>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fld id="{E78F35DA-0C0C-4B16-9FFB-27E4421144FD}" type="slidenum">
              <a:rPr lang="en-US"/>
              <a:pPr/>
              <a:t>‹#›</a:t>
            </a:fld>
            <a:endParaRPr lang="en-US"/>
          </a:p>
        </p:txBody>
      </p:sp>
    </p:spTree>
    <p:extLst>
      <p:ext uri="{BB962C8B-B14F-4D97-AF65-F5344CB8AC3E}">
        <p14:creationId xmlns="" xmlns:p14="http://schemas.microsoft.com/office/powerpoint/2010/main" val="1930168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3 Marcador de fecha"/>
          <p:cNvSpPr>
            <a:spLocks noGrp="1"/>
          </p:cNvSpPr>
          <p:nvPr>
            <p:ph type="dt" sz="half" idx="10"/>
          </p:nvPr>
        </p:nvSpPr>
        <p:spPr/>
        <p:txBody>
          <a:bodyPr/>
          <a:lstStyle>
            <a:lvl1pPr>
              <a:defRPr/>
            </a:lvl1pPr>
          </a:lstStyle>
          <a:p>
            <a:fld id="{6F494C7A-58F8-4036-8EDD-5F83F97AAEAC}" type="datetimeFigureOut">
              <a:rPr lang="en-US"/>
              <a:pPr/>
              <a:t>5/27/2016</a:t>
            </a:fld>
            <a:endParaRPr lang="en-US"/>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fld id="{DECB144E-28AB-4F9A-913A-4A3B3CCB4BE8}" type="slidenum">
              <a:rPr lang="en-US"/>
              <a:pPr/>
              <a:t>‹#›</a:t>
            </a:fld>
            <a:endParaRPr lang="en-US"/>
          </a:p>
        </p:txBody>
      </p:sp>
    </p:spTree>
    <p:extLst>
      <p:ext uri="{BB962C8B-B14F-4D97-AF65-F5344CB8AC3E}">
        <p14:creationId xmlns="" xmlns:p14="http://schemas.microsoft.com/office/powerpoint/2010/main" val="45253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3 Marcador de fecha"/>
          <p:cNvSpPr>
            <a:spLocks noGrp="1"/>
          </p:cNvSpPr>
          <p:nvPr>
            <p:ph type="dt" sz="half" idx="10"/>
          </p:nvPr>
        </p:nvSpPr>
        <p:spPr/>
        <p:txBody>
          <a:bodyPr/>
          <a:lstStyle>
            <a:lvl1pPr>
              <a:defRPr/>
            </a:lvl1pPr>
          </a:lstStyle>
          <a:p>
            <a:fld id="{DA1A44F4-B6F1-4987-8E1A-CF898BB40902}" type="datetimeFigureOut">
              <a:rPr lang="en-US"/>
              <a:pPr/>
              <a:t>5/27/2016</a:t>
            </a:fld>
            <a:endParaRPr lang="en-US"/>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fld id="{4AD0747B-0DAB-4EDC-ADC2-09FE959AD9BE}" type="slidenum">
              <a:rPr lang="en-US"/>
              <a:pPr/>
              <a:t>‹#›</a:t>
            </a:fld>
            <a:endParaRPr lang="en-US"/>
          </a:p>
        </p:txBody>
      </p:sp>
    </p:spTree>
    <p:extLst>
      <p:ext uri="{BB962C8B-B14F-4D97-AF65-F5344CB8AC3E}">
        <p14:creationId xmlns="" xmlns:p14="http://schemas.microsoft.com/office/powerpoint/2010/main" val="1752476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3 Marcador de fecha"/>
          <p:cNvSpPr>
            <a:spLocks noGrp="1"/>
          </p:cNvSpPr>
          <p:nvPr>
            <p:ph type="dt" sz="half" idx="10"/>
          </p:nvPr>
        </p:nvSpPr>
        <p:spPr/>
        <p:txBody>
          <a:bodyPr/>
          <a:lstStyle>
            <a:lvl1pPr>
              <a:defRPr/>
            </a:lvl1pPr>
          </a:lstStyle>
          <a:p>
            <a:fld id="{5C401845-68DE-4D6A-A3CA-D70D4B666161}" type="datetimeFigureOut">
              <a:rPr lang="en-US"/>
              <a:pPr/>
              <a:t>5/27/2016</a:t>
            </a:fld>
            <a:endParaRPr lang="en-US"/>
          </a:p>
        </p:txBody>
      </p:sp>
      <p:sp>
        <p:nvSpPr>
          <p:cNvPr id="8" name="4 Marcador de pie de página"/>
          <p:cNvSpPr>
            <a:spLocks noGrp="1"/>
          </p:cNvSpPr>
          <p:nvPr>
            <p:ph type="ftr" sz="quarter" idx="11"/>
          </p:nvPr>
        </p:nvSpPr>
        <p:spPr/>
        <p:txBody>
          <a:bodyPr/>
          <a:lstStyle>
            <a:lvl1pPr>
              <a:defRPr/>
            </a:lvl1pPr>
          </a:lstStyle>
          <a:p>
            <a:pPr>
              <a:defRPr/>
            </a:pPr>
            <a:endParaRPr lang="en-US"/>
          </a:p>
        </p:txBody>
      </p:sp>
      <p:sp>
        <p:nvSpPr>
          <p:cNvPr id="9" name="5 Marcador de número de diapositiva"/>
          <p:cNvSpPr>
            <a:spLocks noGrp="1"/>
          </p:cNvSpPr>
          <p:nvPr>
            <p:ph type="sldNum" sz="quarter" idx="12"/>
          </p:nvPr>
        </p:nvSpPr>
        <p:spPr/>
        <p:txBody>
          <a:bodyPr/>
          <a:lstStyle>
            <a:lvl1pPr>
              <a:defRPr/>
            </a:lvl1pPr>
          </a:lstStyle>
          <a:p>
            <a:fld id="{276F58DB-A7B1-4EAF-B40C-3D12CEC8C7C2}" type="slidenum">
              <a:rPr lang="en-US"/>
              <a:pPr/>
              <a:t>‹#›</a:t>
            </a:fld>
            <a:endParaRPr lang="en-US"/>
          </a:p>
        </p:txBody>
      </p:sp>
    </p:spTree>
    <p:extLst>
      <p:ext uri="{BB962C8B-B14F-4D97-AF65-F5344CB8AC3E}">
        <p14:creationId xmlns="" xmlns:p14="http://schemas.microsoft.com/office/powerpoint/2010/main" val="277129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3 Marcador de fecha"/>
          <p:cNvSpPr>
            <a:spLocks noGrp="1"/>
          </p:cNvSpPr>
          <p:nvPr>
            <p:ph type="dt" sz="half" idx="10"/>
          </p:nvPr>
        </p:nvSpPr>
        <p:spPr/>
        <p:txBody>
          <a:bodyPr/>
          <a:lstStyle>
            <a:lvl1pPr>
              <a:defRPr/>
            </a:lvl1pPr>
          </a:lstStyle>
          <a:p>
            <a:fld id="{EE268610-A0B0-42DB-9B53-36AC6B5F7FDB}" type="datetimeFigureOut">
              <a:rPr lang="en-US"/>
              <a:pPr/>
              <a:t>5/27/2016</a:t>
            </a:fld>
            <a:endParaRPr lang="en-US"/>
          </a:p>
        </p:txBody>
      </p:sp>
      <p:sp>
        <p:nvSpPr>
          <p:cNvPr id="4" name="4 Marcador de pie de página"/>
          <p:cNvSpPr>
            <a:spLocks noGrp="1"/>
          </p:cNvSpPr>
          <p:nvPr>
            <p:ph type="ftr" sz="quarter" idx="11"/>
          </p:nvPr>
        </p:nvSpPr>
        <p:spPr/>
        <p:txBody>
          <a:bodyPr/>
          <a:lstStyle>
            <a:lvl1pPr>
              <a:defRPr/>
            </a:lvl1pPr>
          </a:lstStyle>
          <a:p>
            <a:pPr>
              <a:defRPr/>
            </a:pPr>
            <a:endParaRPr lang="en-US"/>
          </a:p>
        </p:txBody>
      </p:sp>
      <p:sp>
        <p:nvSpPr>
          <p:cNvPr id="5" name="5 Marcador de número de diapositiva"/>
          <p:cNvSpPr>
            <a:spLocks noGrp="1"/>
          </p:cNvSpPr>
          <p:nvPr>
            <p:ph type="sldNum" sz="quarter" idx="12"/>
          </p:nvPr>
        </p:nvSpPr>
        <p:spPr/>
        <p:txBody>
          <a:bodyPr/>
          <a:lstStyle>
            <a:lvl1pPr>
              <a:defRPr/>
            </a:lvl1pPr>
          </a:lstStyle>
          <a:p>
            <a:fld id="{BD20CE90-DF2C-4FF2-BC30-128BACFDBBB8}" type="slidenum">
              <a:rPr lang="en-US"/>
              <a:pPr/>
              <a:t>‹#›</a:t>
            </a:fld>
            <a:endParaRPr lang="en-US"/>
          </a:p>
        </p:txBody>
      </p:sp>
    </p:spTree>
    <p:extLst>
      <p:ext uri="{BB962C8B-B14F-4D97-AF65-F5344CB8AC3E}">
        <p14:creationId xmlns="" xmlns:p14="http://schemas.microsoft.com/office/powerpoint/2010/main" val="80744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fld id="{48F5EB63-C4DB-40F4-9B68-43F5F59AD5AD}" type="datetimeFigureOut">
              <a:rPr lang="en-US"/>
              <a:pPr/>
              <a:t>5/27/2016</a:t>
            </a:fld>
            <a:endParaRPr lang="en-US"/>
          </a:p>
        </p:txBody>
      </p:sp>
      <p:sp>
        <p:nvSpPr>
          <p:cNvPr id="3" name="4 Marcador de pie de página"/>
          <p:cNvSpPr>
            <a:spLocks noGrp="1"/>
          </p:cNvSpPr>
          <p:nvPr>
            <p:ph type="ftr" sz="quarter" idx="11"/>
          </p:nvPr>
        </p:nvSpPr>
        <p:spPr/>
        <p:txBody>
          <a:bodyPr/>
          <a:lstStyle>
            <a:lvl1pPr>
              <a:defRPr/>
            </a:lvl1pPr>
          </a:lstStyle>
          <a:p>
            <a:pPr>
              <a:defRPr/>
            </a:pPr>
            <a:endParaRPr lang="en-US"/>
          </a:p>
        </p:txBody>
      </p:sp>
      <p:sp>
        <p:nvSpPr>
          <p:cNvPr id="4" name="5 Marcador de número de diapositiva"/>
          <p:cNvSpPr>
            <a:spLocks noGrp="1"/>
          </p:cNvSpPr>
          <p:nvPr>
            <p:ph type="sldNum" sz="quarter" idx="12"/>
          </p:nvPr>
        </p:nvSpPr>
        <p:spPr/>
        <p:txBody>
          <a:bodyPr/>
          <a:lstStyle>
            <a:lvl1pPr>
              <a:defRPr/>
            </a:lvl1pPr>
          </a:lstStyle>
          <a:p>
            <a:fld id="{91C64E8F-4BD7-421A-A930-2A6709743872}" type="slidenum">
              <a:rPr lang="en-US"/>
              <a:pPr/>
              <a:t>‹#›</a:t>
            </a:fld>
            <a:endParaRPr lang="en-US"/>
          </a:p>
        </p:txBody>
      </p:sp>
    </p:spTree>
    <p:extLst>
      <p:ext uri="{BB962C8B-B14F-4D97-AF65-F5344CB8AC3E}">
        <p14:creationId xmlns="" xmlns:p14="http://schemas.microsoft.com/office/powerpoint/2010/main" val="4129585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3 Marcador de fecha"/>
          <p:cNvSpPr>
            <a:spLocks noGrp="1"/>
          </p:cNvSpPr>
          <p:nvPr>
            <p:ph type="dt" sz="half" idx="10"/>
          </p:nvPr>
        </p:nvSpPr>
        <p:spPr/>
        <p:txBody>
          <a:bodyPr/>
          <a:lstStyle>
            <a:lvl1pPr>
              <a:defRPr/>
            </a:lvl1pPr>
          </a:lstStyle>
          <a:p>
            <a:fld id="{20265B82-7EFD-478B-9AD7-317F7137C940}" type="datetimeFigureOut">
              <a:rPr lang="en-US"/>
              <a:pPr/>
              <a:t>5/27/2016</a:t>
            </a:fld>
            <a:endParaRPr lang="en-US"/>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fld id="{F4113E57-0088-481C-A09B-E8DA71C2D753}" type="slidenum">
              <a:rPr lang="en-US"/>
              <a:pPr/>
              <a:t>‹#›</a:t>
            </a:fld>
            <a:endParaRPr lang="en-US"/>
          </a:p>
        </p:txBody>
      </p:sp>
    </p:spTree>
    <p:extLst>
      <p:ext uri="{BB962C8B-B14F-4D97-AF65-F5344CB8AC3E}">
        <p14:creationId xmlns="" xmlns:p14="http://schemas.microsoft.com/office/powerpoint/2010/main" val="241165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2 Marcador de posición de imagen"/>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3 Marcador de fecha"/>
          <p:cNvSpPr>
            <a:spLocks noGrp="1"/>
          </p:cNvSpPr>
          <p:nvPr>
            <p:ph type="dt" sz="half" idx="10"/>
          </p:nvPr>
        </p:nvSpPr>
        <p:spPr/>
        <p:txBody>
          <a:bodyPr/>
          <a:lstStyle>
            <a:lvl1pPr>
              <a:defRPr/>
            </a:lvl1pPr>
          </a:lstStyle>
          <a:p>
            <a:fld id="{BB9AEB7C-0E37-4B01-A273-EAFE99E78162}" type="datetimeFigureOut">
              <a:rPr lang="en-US"/>
              <a:pPr/>
              <a:t>5/27/2016</a:t>
            </a:fld>
            <a:endParaRPr lang="en-US"/>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fld id="{453D61B0-78B3-4D4D-955B-0573CF610A2D}" type="slidenum">
              <a:rPr lang="en-US"/>
              <a:pPr/>
              <a:t>‹#›</a:t>
            </a:fld>
            <a:endParaRPr lang="en-US"/>
          </a:p>
        </p:txBody>
      </p:sp>
    </p:spTree>
    <p:extLst>
      <p:ext uri="{BB962C8B-B14F-4D97-AF65-F5344CB8AC3E}">
        <p14:creationId xmlns="" xmlns:p14="http://schemas.microsoft.com/office/powerpoint/2010/main" val="4047631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Usuario\Mis documentos\Globalidad\Diapositiva2.JP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título"/>
          <p:cNvSpPr>
            <a:spLocks noGrp="1"/>
          </p:cNvSpPr>
          <p:nvPr>
            <p:ph type="title"/>
          </p:nvPr>
        </p:nvSpPr>
        <p:spPr>
          <a:xfrm>
            <a:off x="428625" y="0"/>
            <a:ext cx="8229600" cy="1071563"/>
          </a:xfrm>
          <a:prstGeom prst="rect">
            <a:avLst/>
          </a:prstGeom>
        </p:spPr>
        <p:txBody>
          <a:bodyPr vert="horz" wrap="square" lIns="91440" tIns="45720" rIns="91440" bIns="45720" numCol="1" anchor="ctr" anchorCtr="0" compatLnSpc="1">
            <a:prstTxWarp prst="textNoShape">
              <a:avLst/>
            </a:prstTxWarp>
            <a:noAutofit/>
          </a:bodyPr>
          <a:lstStyle/>
          <a:p>
            <a:pPr lvl="0"/>
            <a:r>
              <a:rPr lang="en-US" smtClean="0"/>
              <a:t>Haga clic para modificar el estilo de título del patrón</a:t>
            </a:r>
          </a:p>
        </p:txBody>
      </p:sp>
      <p:sp>
        <p:nvSpPr>
          <p:cNvPr id="3" name="2 Marcador de texto"/>
          <p:cNvSpPr>
            <a:spLocks noGrp="1"/>
          </p:cNvSpPr>
          <p:nvPr>
            <p:ph type="body" idx="1"/>
          </p:nvPr>
        </p:nvSpPr>
        <p:spPr>
          <a:xfrm>
            <a:off x="457200" y="1357313"/>
            <a:ext cx="8229600" cy="476885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FBF30D02-E253-4080-9112-D7402A71C822}" type="datetimeFigureOut">
              <a:rPr lang="en-US"/>
              <a:pPr/>
              <a:t>5/27/2016</a:t>
            </a:fld>
            <a:endParaRPr lang="en-U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ＭＳ Ｐゴシック" charset="0"/>
                <a:cs typeface="+mn-cs"/>
              </a:defRPr>
            </a:lvl1pPr>
          </a:lstStyle>
          <a:p>
            <a:pPr>
              <a:defRPr/>
            </a:pPr>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1FC30095-C8B7-4D00-8AD5-578E2860151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935"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xStyles>
    <p:titleStyle>
      <a:lvl1pPr algn="ctr" rtl="0" eaLnBrk="0" fontAlgn="base" hangingPunct="0">
        <a:spcBef>
          <a:spcPct val="0"/>
        </a:spcBef>
        <a:spcAft>
          <a:spcPct val="0"/>
        </a:spcAft>
        <a:defRPr sz="3600" kern="1200">
          <a:ln>
            <a:solidFill>
              <a:sysClr val="windowText" lastClr="000000"/>
            </a:solidFill>
          </a:ln>
          <a:solidFill>
            <a:srgbClr val="FF9900"/>
          </a:solidFill>
          <a:effectLst>
            <a:outerShdw blurRad="50800" dist="38100" dir="18900000" algn="bl" rotWithShape="0">
              <a:prstClr val="black"/>
            </a:outerShdw>
          </a:effectLst>
          <a:latin typeface="Eras Demi ITC" pitchFamily="34" charset="0"/>
          <a:ea typeface="ＭＳ Ｐゴシック" charset="0"/>
          <a:cs typeface="ＭＳ Ｐゴシック" charset="0"/>
        </a:defRPr>
      </a:lvl1pPr>
      <a:lvl2pPr algn="ctr" rtl="0" eaLnBrk="0" fontAlgn="base" hangingPunct="0">
        <a:spcBef>
          <a:spcPct val="0"/>
        </a:spcBef>
        <a:spcAft>
          <a:spcPct val="0"/>
        </a:spcAft>
        <a:defRPr sz="3600">
          <a:solidFill>
            <a:srgbClr val="FF9900"/>
          </a:solidFill>
          <a:latin typeface="Eras Demi ITC" pitchFamily="34" charset="0"/>
          <a:ea typeface="ＭＳ Ｐゴシック" charset="0"/>
          <a:cs typeface="ＭＳ Ｐゴシック" charset="0"/>
        </a:defRPr>
      </a:lvl2pPr>
      <a:lvl3pPr algn="ctr" rtl="0" eaLnBrk="0" fontAlgn="base" hangingPunct="0">
        <a:spcBef>
          <a:spcPct val="0"/>
        </a:spcBef>
        <a:spcAft>
          <a:spcPct val="0"/>
        </a:spcAft>
        <a:defRPr sz="3600">
          <a:solidFill>
            <a:srgbClr val="FF9900"/>
          </a:solidFill>
          <a:latin typeface="Eras Demi ITC" pitchFamily="34" charset="0"/>
          <a:ea typeface="ＭＳ Ｐゴシック" charset="0"/>
          <a:cs typeface="ＭＳ Ｐゴシック" charset="0"/>
        </a:defRPr>
      </a:lvl3pPr>
      <a:lvl4pPr algn="ctr" rtl="0" eaLnBrk="0" fontAlgn="base" hangingPunct="0">
        <a:spcBef>
          <a:spcPct val="0"/>
        </a:spcBef>
        <a:spcAft>
          <a:spcPct val="0"/>
        </a:spcAft>
        <a:defRPr sz="3600">
          <a:solidFill>
            <a:srgbClr val="FF9900"/>
          </a:solidFill>
          <a:latin typeface="Eras Demi ITC" pitchFamily="34" charset="0"/>
          <a:ea typeface="ＭＳ Ｐゴシック" charset="0"/>
          <a:cs typeface="ＭＳ Ｐゴシック" charset="0"/>
        </a:defRPr>
      </a:lvl4pPr>
      <a:lvl5pPr algn="ctr" rtl="0" eaLnBrk="0" fontAlgn="base" hangingPunct="0">
        <a:spcBef>
          <a:spcPct val="0"/>
        </a:spcBef>
        <a:spcAft>
          <a:spcPct val="0"/>
        </a:spcAft>
        <a:defRPr sz="3600">
          <a:solidFill>
            <a:srgbClr val="FF9900"/>
          </a:solidFill>
          <a:latin typeface="Eras Demi ITC" pitchFamily="34" charset="0"/>
          <a:ea typeface="ＭＳ Ｐゴシック" charset="0"/>
          <a:cs typeface="ＭＳ Ｐゴシック" charset="0"/>
        </a:defRPr>
      </a:lvl5pPr>
      <a:lvl6pPr marL="457200" algn="ctr" rtl="0" fontAlgn="base">
        <a:spcBef>
          <a:spcPct val="0"/>
        </a:spcBef>
        <a:spcAft>
          <a:spcPct val="0"/>
        </a:spcAft>
        <a:defRPr sz="3600">
          <a:solidFill>
            <a:srgbClr val="FF9900"/>
          </a:solidFill>
          <a:latin typeface="Eras Demi ITC" pitchFamily="34" charset="0"/>
        </a:defRPr>
      </a:lvl6pPr>
      <a:lvl7pPr marL="914400" algn="ctr" rtl="0" fontAlgn="base">
        <a:spcBef>
          <a:spcPct val="0"/>
        </a:spcBef>
        <a:spcAft>
          <a:spcPct val="0"/>
        </a:spcAft>
        <a:defRPr sz="3600">
          <a:solidFill>
            <a:srgbClr val="FF9900"/>
          </a:solidFill>
          <a:latin typeface="Eras Demi ITC" pitchFamily="34" charset="0"/>
        </a:defRPr>
      </a:lvl7pPr>
      <a:lvl8pPr marL="1371600" algn="ctr" rtl="0" fontAlgn="base">
        <a:spcBef>
          <a:spcPct val="0"/>
        </a:spcBef>
        <a:spcAft>
          <a:spcPct val="0"/>
        </a:spcAft>
        <a:defRPr sz="3600">
          <a:solidFill>
            <a:srgbClr val="FF9900"/>
          </a:solidFill>
          <a:latin typeface="Eras Demi ITC" pitchFamily="34" charset="0"/>
        </a:defRPr>
      </a:lvl8pPr>
      <a:lvl9pPr marL="1828800" algn="ctr" rtl="0" fontAlgn="base">
        <a:spcBef>
          <a:spcPct val="0"/>
        </a:spcBef>
        <a:spcAft>
          <a:spcPct val="0"/>
        </a:spcAft>
        <a:defRPr sz="3600">
          <a:solidFill>
            <a:srgbClr val="FF9900"/>
          </a:solidFill>
          <a:latin typeface="Eras Demi ITC" pitchFamily="34" charset="0"/>
        </a:defRPr>
      </a:lvl9pPr>
    </p:titleStyle>
    <p:bodyStyle>
      <a:lvl1pPr marL="342900" indent="-342900" algn="just" rtl="0" eaLnBrk="0" fontAlgn="base" hangingPunct="0">
        <a:spcBef>
          <a:spcPct val="20000"/>
        </a:spcBef>
        <a:spcAft>
          <a:spcPct val="0"/>
        </a:spcAft>
        <a:buFont typeface="Arial" pitchFamily="34" charset="0"/>
        <a:buChar char="•"/>
        <a:defRPr sz="2600" kern="1200">
          <a:ln>
            <a:solidFill>
              <a:sysClr val="windowText" lastClr="000000"/>
            </a:solidFill>
          </a:ln>
          <a:solidFill>
            <a:schemeClr val="bg1"/>
          </a:solidFill>
          <a:effectLst>
            <a:outerShdw blurRad="50800" dist="38100" algn="l" rotWithShape="0">
              <a:prstClr val="black"/>
            </a:outerShdw>
          </a:effectLst>
          <a:latin typeface="Eras Demi ITC" pitchFamily="34" charset="0"/>
          <a:ea typeface="ＭＳ Ｐゴシック" charset="0"/>
          <a:cs typeface="ＭＳ Ｐゴシック" charset="0"/>
        </a:defRPr>
      </a:lvl1pPr>
      <a:lvl2pPr marL="742950" indent="-285750" algn="just" rtl="0" eaLnBrk="0" fontAlgn="base" hangingPunct="0">
        <a:spcBef>
          <a:spcPct val="20000"/>
        </a:spcBef>
        <a:spcAft>
          <a:spcPct val="0"/>
        </a:spcAft>
        <a:buFont typeface="Arial" pitchFamily="34" charset="0"/>
        <a:buChar char="–"/>
        <a:defRPr sz="24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ＭＳ Ｐゴシック" charset="0"/>
          <a:cs typeface="+mn-cs"/>
        </a:defRPr>
      </a:lvl2pPr>
      <a:lvl3pPr marL="1143000" indent="-228600" algn="just" rtl="0" eaLnBrk="0" fontAlgn="base" hangingPunct="0">
        <a:spcBef>
          <a:spcPct val="20000"/>
        </a:spcBef>
        <a:spcAft>
          <a:spcPct val="0"/>
        </a:spcAft>
        <a:buFont typeface="Arial" pitchFamily="34" charset="0"/>
        <a:buChar char="•"/>
        <a:defRPr sz="22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ＭＳ Ｐゴシック" charset="0"/>
          <a:cs typeface="+mn-cs"/>
        </a:defRPr>
      </a:lvl3pPr>
      <a:lvl4pPr marL="1600200" indent="-228600" algn="just" rtl="0" eaLnBrk="0" fontAlgn="base" hangingPunct="0">
        <a:spcBef>
          <a:spcPct val="20000"/>
        </a:spcBef>
        <a:spcAft>
          <a:spcPct val="0"/>
        </a:spcAft>
        <a:buFont typeface="Arial" pitchFamily="34" charset="0"/>
        <a:buChar char="–"/>
        <a:defRPr sz="20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ＭＳ Ｐゴシック" charset="0"/>
          <a:cs typeface="+mn-cs"/>
        </a:defRPr>
      </a:lvl4pPr>
      <a:lvl5pPr marL="2057400" indent="-228600" algn="just" rtl="0" eaLnBrk="0" fontAlgn="base" hangingPunct="0">
        <a:spcBef>
          <a:spcPct val="20000"/>
        </a:spcBef>
        <a:spcAft>
          <a:spcPct val="0"/>
        </a:spcAft>
        <a:buFont typeface="Arial" pitchFamily="34" charset="0"/>
        <a:buChar char="»"/>
        <a:defRPr sz="20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3.wmf"/></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jpeg"/><Relationship Id="rId7" Type="http://schemas.openxmlformats.org/officeDocument/2006/relationships/diagramQuickStyle" Target="../diagrams/quickStyle1.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8.png"/><Relationship Id="rId9" Type="http://schemas.microsoft.com/office/2007/relationships/diagramDrawing" Target="../diagrams/drawing1.xml"/></Relationships>
</file>

<file path=ppt/slides/_rels/slide2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kids and world.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b="7036"/>
          <a:stretch>
            <a:fillRect/>
          </a:stretch>
        </p:blipFill>
        <p:spPr bwMode="auto">
          <a:xfrm>
            <a:off x="5562600" y="4318000"/>
            <a:ext cx="3194050" cy="251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Título"/>
          <p:cNvSpPr>
            <a:spLocks noGrp="1"/>
          </p:cNvSpPr>
          <p:nvPr>
            <p:ph type="ctrTitle"/>
          </p:nvPr>
        </p:nvSpPr>
        <p:spPr>
          <a:xfrm>
            <a:off x="228600" y="2362200"/>
            <a:ext cx="5791200" cy="1905000"/>
          </a:xfrm>
        </p:spPr>
        <p:txBody>
          <a:bodyPr rtlCol="0"/>
          <a:lstStyle/>
          <a:p>
            <a:pPr eaLnBrk="1" fontAlgn="auto" hangingPunct="1">
              <a:spcAft>
                <a:spcPts val="0"/>
              </a:spcAft>
              <a:defRPr/>
            </a:pPr>
            <a:r>
              <a:rPr lang="ru-RU" sz="5400" b="1" dirty="0" smtClean="0"/>
              <a:t/>
            </a:r>
            <a:br>
              <a:rPr lang="ru-RU" sz="5400" b="1" dirty="0" smtClean="0"/>
            </a:br>
            <a:r>
              <a:rPr lang="ru-RU" sz="5400" b="1" dirty="0" smtClean="0"/>
              <a:t/>
            </a:r>
            <a:br>
              <a:rPr lang="ru-RU" sz="5400" b="1" dirty="0" smtClean="0"/>
            </a:br>
            <a:r>
              <a:rPr lang="ru-RU" sz="5400" b="1" dirty="0" smtClean="0"/>
              <a:t>Как нести благую весть поколению</a:t>
            </a:r>
            <a:br>
              <a:rPr lang="ru-RU" sz="5400" b="1" dirty="0" smtClean="0"/>
            </a:br>
            <a:r>
              <a:rPr lang="ru-RU" sz="5400" b="1" dirty="0" smtClean="0"/>
              <a:t> 4-14</a:t>
            </a:r>
            <a:r>
              <a:rPr lang="ru-RU" sz="5400" dirty="0" smtClean="0"/>
              <a:t/>
            </a:r>
            <a:br>
              <a:rPr lang="ru-RU" sz="5400" dirty="0" smtClean="0"/>
            </a:br>
            <a:r>
              <a:rPr lang="ru-RU" sz="5400" b="1" dirty="0">
                <a:solidFill>
                  <a:srgbClr val="FF6600"/>
                </a:solidFill>
                <a:ea typeface="+mj-ea"/>
                <a:cs typeface="+mj-cs"/>
              </a:rPr>
              <a:t/>
            </a:r>
            <a:br>
              <a:rPr lang="ru-RU" sz="5400" b="1" dirty="0">
                <a:solidFill>
                  <a:srgbClr val="FF6600"/>
                </a:solidFill>
                <a:ea typeface="+mj-ea"/>
                <a:cs typeface="+mj-cs"/>
              </a:rPr>
            </a:br>
            <a:r>
              <a:rPr lang="ru-RU" sz="5400" b="1" dirty="0">
                <a:solidFill>
                  <a:srgbClr val="FF6600"/>
                </a:solidFill>
                <a:ea typeface="+mj-ea"/>
                <a:cs typeface="+mj-cs"/>
              </a:rPr>
              <a:t/>
            </a:r>
            <a:br>
              <a:rPr lang="ru-RU" sz="5400" b="1" dirty="0">
                <a:solidFill>
                  <a:srgbClr val="FF6600"/>
                </a:solidFill>
                <a:ea typeface="+mj-ea"/>
                <a:cs typeface="+mj-cs"/>
              </a:rPr>
            </a:br>
            <a:r>
              <a:rPr lang="en-US" sz="5400" b="1" dirty="0" smtClean="0">
                <a:solidFill>
                  <a:srgbClr val="FF6600"/>
                </a:solidFill>
                <a:ea typeface="+mj-ea"/>
                <a:cs typeface="+mj-cs"/>
              </a:rPr>
              <a:t/>
            </a:r>
            <a:br>
              <a:rPr lang="en-US" sz="5400" b="1" dirty="0" smtClean="0">
                <a:solidFill>
                  <a:srgbClr val="FF6600"/>
                </a:solidFill>
                <a:ea typeface="+mj-ea"/>
                <a:cs typeface="+mj-cs"/>
              </a:rPr>
            </a:br>
            <a:endParaRPr lang="es-ES" sz="5400" b="1" dirty="0">
              <a:solidFill>
                <a:srgbClr val="FF6600"/>
              </a:solidFill>
              <a:ea typeface="+mj-ea"/>
              <a:cs typeface="+mj-cs"/>
            </a:endParaRPr>
          </a:p>
        </p:txBody>
      </p:sp>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096000" y="2133600"/>
            <a:ext cx="2209800" cy="2209800"/>
          </a:xfrm>
          <a:prstGeom prst="ellipse">
            <a:avLst/>
          </a:prstGeom>
          <a:noFill/>
          <a:ln w="9525">
            <a:noFill/>
            <a:miter lim="800000"/>
            <a:headEnd/>
            <a:tailEnd/>
          </a:ln>
          <a:effectLst>
            <a:softEdge rad="3175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US" sz="4400" b="1">
                <a:ln>
                  <a:noFill/>
                </a:ln>
                <a:effectLst>
                  <a:outerShdw blurRad="38100" dist="38100" dir="2700000" algn="tl">
                    <a:srgbClr val="DDDDDD"/>
                  </a:outerShdw>
                </a:effectLst>
                <a:latin typeface="Eras Demi ITC" charset="0"/>
                <a:cs typeface="+mj-cs"/>
              </a:rPr>
              <a:t>Correlate</a:t>
            </a:r>
            <a:r>
              <a:rPr lang="en-US">
                <a:ln>
                  <a:noFill/>
                </a:ln>
                <a:effectLst>
                  <a:outerShdw blurRad="38100" dist="38100" dir="2700000" algn="tl">
                    <a:srgbClr val="DDDDDD"/>
                  </a:outerShdw>
                </a:effectLst>
                <a:latin typeface="Eras Demi ITC" charset="0"/>
                <a:cs typeface="+mj-cs"/>
              </a:rPr>
              <a:t>  </a:t>
            </a:r>
            <a:r>
              <a:rPr lang="en-US" sz="4000" b="1">
                <a:ln>
                  <a:noFill/>
                </a:ln>
                <a:effectLst>
                  <a:outerShdw blurRad="38100" dist="38100" dir="2700000" algn="tl">
                    <a:srgbClr val="DDDDDD"/>
                  </a:outerShdw>
                </a:effectLst>
                <a:latin typeface="Eras Demi ITC" charset="0"/>
                <a:cs typeface="+mj-cs"/>
              </a:rPr>
              <a:t>10/40  with 4/14</a:t>
            </a:r>
            <a:endParaRPr lang="es-ES" b="1">
              <a:ln>
                <a:noFill/>
              </a:ln>
              <a:effectLst>
                <a:outerShdw blurRad="38100" dist="38100" dir="2700000" algn="tl">
                  <a:srgbClr val="DDDDDD"/>
                </a:outerShdw>
              </a:effectLst>
              <a:latin typeface="Eras Demi ITC" charset="0"/>
              <a:cs typeface="+mj-cs"/>
            </a:endParaRPr>
          </a:p>
        </p:txBody>
      </p:sp>
      <p:sp>
        <p:nvSpPr>
          <p:cNvPr id="32770" name="Rectangle 7"/>
          <p:cNvSpPr>
            <a:spLocks noChangeArrowheads="1"/>
          </p:cNvSpPr>
          <p:nvPr/>
        </p:nvSpPr>
        <p:spPr bwMode="auto">
          <a:xfrm>
            <a:off x="0" y="0"/>
            <a:ext cx="9144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pPr eaLnBrk="0" hangingPunct="0"/>
            <a:endParaRPr lang="en-US"/>
          </a:p>
        </p:txBody>
      </p:sp>
      <p:pic>
        <p:nvPicPr>
          <p:cNvPr id="32771" name="Picture 6" descr="scan000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381000"/>
            <a:ext cx="9144000" cy="609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Прямоугольник 5"/>
          <p:cNvSpPr/>
          <p:nvPr/>
        </p:nvSpPr>
        <p:spPr>
          <a:xfrm>
            <a:off x="0" y="-152400"/>
            <a:ext cx="9144000" cy="1077218"/>
          </a:xfrm>
          <a:prstGeom prst="rect">
            <a:avLst/>
          </a:prstGeom>
          <a:solidFill>
            <a:schemeClr val="accent1">
              <a:lumMod val="75000"/>
            </a:schemeClr>
          </a:solidFill>
        </p:spPr>
        <p:txBody>
          <a:bodyPr wrap="square">
            <a:spAutoFit/>
          </a:bodyPr>
          <a:lstStyle/>
          <a:p>
            <a:pPr algn="ctr"/>
            <a:endParaRPr lang="ru-RU" sz="3200" b="1" dirty="0" smtClean="0">
              <a:solidFill>
                <a:schemeClr val="bg1"/>
              </a:solidFill>
            </a:endParaRPr>
          </a:p>
          <a:p>
            <a:pPr algn="ctr"/>
            <a:r>
              <a:rPr lang="ru-RU" sz="3200" b="1" dirty="0" smtClean="0">
                <a:solidFill>
                  <a:schemeClr val="bg1"/>
                </a:solidFill>
              </a:rPr>
              <a:t>Население мира, не достигшее 15 лет </a:t>
            </a:r>
            <a:endParaRPr lang="ru-RU" sz="3200" dirty="0">
              <a:solidFill>
                <a:schemeClr val="bg1"/>
              </a:solidFill>
            </a:endParaRPr>
          </a:p>
        </p:txBody>
      </p:sp>
    </p:spTree>
  </p:cSld>
  <p:clrMapOvr>
    <a:masterClrMapping/>
  </p:clrMapOvr>
  <p:transition>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43975" cy="1071563"/>
          </a:xfrm>
        </p:spPr>
        <p:txBody>
          <a:bodyPr/>
          <a:lstStyle/>
          <a:p>
            <a:r>
              <a:rPr lang="ru-RU" b="1" dirty="0" smtClean="0"/>
              <a:t>Проблемы поколения 4-14 </a:t>
            </a:r>
            <a:br>
              <a:rPr lang="ru-RU" b="1" dirty="0" smtClean="0"/>
            </a:br>
            <a:r>
              <a:rPr lang="ru-RU" b="1" dirty="0" smtClean="0"/>
              <a:t>в регионе 10-40 </a:t>
            </a:r>
            <a:endParaRPr lang="ru-RU" dirty="0"/>
          </a:p>
        </p:txBody>
      </p:sp>
      <p:sp>
        <p:nvSpPr>
          <p:cNvPr id="3" name="Content Placeholder 2"/>
          <p:cNvSpPr>
            <a:spLocks noGrp="1"/>
          </p:cNvSpPr>
          <p:nvPr>
            <p:ph idx="1"/>
          </p:nvPr>
        </p:nvSpPr>
        <p:spPr>
          <a:xfrm>
            <a:off x="0" y="1219200"/>
            <a:ext cx="6324600" cy="5334000"/>
          </a:xfrm>
        </p:spPr>
        <p:txBody>
          <a:bodyPr>
            <a:noAutofit/>
          </a:bodyPr>
          <a:lstStyle/>
          <a:p>
            <a:pPr lvl="0" algn="l"/>
            <a:r>
              <a:rPr lang="ru-RU" sz="3200" b="1" dirty="0" smtClean="0">
                <a:solidFill>
                  <a:srgbClr val="FFFF00"/>
                </a:solidFill>
              </a:rPr>
              <a:t>Сексуальная эксплуатация </a:t>
            </a:r>
          </a:p>
          <a:p>
            <a:pPr lvl="0" algn="l"/>
            <a:r>
              <a:rPr lang="ru-RU" sz="3200" b="1" dirty="0" smtClean="0">
                <a:solidFill>
                  <a:srgbClr val="FFFF00"/>
                </a:solidFill>
              </a:rPr>
              <a:t>Принудительный детский труд </a:t>
            </a:r>
          </a:p>
          <a:p>
            <a:pPr lvl="0" algn="l"/>
            <a:r>
              <a:rPr lang="ru-RU" sz="3200" b="1" dirty="0" smtClean="0">
                <a:solidFill>
                  <a:srgbClr val="FFFF00"/>
                </a:solidFill>
              </a:rPr>
              <a:t>Пренебрежение</a:t>
            </a:r>
          </a:p>
          <a:p>
            <a:pPr lvl="0" algn="l"/>
            <a:r>
              <a:rPr lang="ru-RU" sz="3200" b="1" dirty="0" smtClean="0">
                <a:solidFill>
                  <a:srgbClr val="FFFF00"/>
                </a:solidFill>
              </a:rPr>
              <a:t>Насилие:</a:t>
            </a:r>
            <a:r>
              <a:rPr lang="en-US" sz="3200" b="1" dirty="0" smtClean="0">
                <a:solidFill>
                  <a:srgbClr val="FFFF00"/>
                </a:solidFill>
              </a:rPr>
              <a:t> </a:t>
            </a:r>
            <a:r>
              <a:rPr lang="ru-RU" sz="3200" b="1" dirty="0" smtClean="0">
                <a:solidFill>
                  <a:srgbClr val="FFFF00"/>
                </a:solidFill>
              </a:rPr>
              <a:t>физическое</a:t>
            </a:r>
            <a:r>
              <a:rPr lang="en-US" sz="3200" b="1" dirty="0" smtClean="0">
                <a:solidFill>
                  <a:srgbClr val="FFFF00"/>
                </a:solidFill>
              </a:rPr>
              <a:t>, </a:t>
            </a:r>
            <a:r>
              <a:rPr lang="ru-RU" sz="3200" b="1" dirty="0" smtClean="0">
                <a:solidFill>
                  <a:srgbClr val="FFFF00"/>
                </a:solidFill>
              </a:rPr>
              <a:t>эмоциональное, сексуальное </a:t>
            </a:r>
          </a:p>
          <a:p>
            <a:pPr lvl="0" algn="l"/>
            <a:r>
              <a:rPr lang="ru-RU" sz="3200" b="1" dirty="0" smtClean="0">
                <a:solidFill>
                  <a:srgbClr val="FFFF00"/>
                </a:solidFill>
              </a:rPr>
              <a:t>Отсутствие образования </a:t>
            </a:r>
          </a:p>
          <a:p>
            <a:pPr lvl="0" algn="l"/>
            <a:r>
              <a:rPr lang="ru-RU" sz="3200" b="1" dirty="0" smtClean="0">
                <a:solidFill>
                  <a:srgbClr val="FFFF00"/>
                </a:solidFill>
              </a:rPr>
              <a:t>Недостаток медико-санитарной помощи </a:t>
            </a:r>
          </a:p>
          <a:p>
            <a:pPr algn="l">
              <a:spcBef>
                <a:spcPct val="0"/>
              </a:spcBef>
            </a:pPr>
            <a:endParaRPr lang="ru-RU" sz="3000" b="1" dirty="0" smtClean="0">
              <a:ln>
                <a:noFill/>
              </a:ln>
              <a:effectLst>
                <a:outerShdw blurRad="38100" dist="38100" dir="2700000" algn="tl">
                  <a:srgbClr val="C0C0C0"/>
                </a:outerShdw>
              </a:effectLst>
              <a:latin typeface="Arial" pitchFamily="34" charset="0"/>
              <a:ea typeface="ＭＳ Ｐゴシック" pitchFamily="34" charset="-128"/>
              <a:cs typeface="Arial" pitchFamily="34" charset="0"/>
            </a:endParaRPr>
          </a:p>
          <a:p>
            <a:pPr algn="l">
              <a:spcBef>
                <a:spcPct val="0"/>
              </a:spcBef>
            </a:pPr>
            <a:endParaRPr lang="en-US" sz="3000" b="1" dirty="0" smtClean="0">
              <a:ln>
                <a:noFill/>
              </a:ln>
              <a:effectLst>
                <a:outerShdw blurRad="38100" dist="38100" dir="2700000" algn="tl">
                  <a:srgbClr val="C0C0C0"/>
                </a:outerShdw>
              </a:effectLst>
              <a:latin typeface="Arial" pitchFamily="34" charset="0"/>
              <a:ea typeface="ＭＳ Ｐゴシック" pitchFamily="34" charset="-128"/>
              <a:cs typeface="Arial" pitchFamily="34" charset="0"/>
            </a:endParaRPr>
          </a:p>
        </p:txBody>
      </p:sp>
      <p:pic>
        <p:nvPicPr>
          <p:cNvPr id="6" name="Picture 5" descr="brother-sister.jpg"/>
          <p:cNvPicPr>
            <a:picLocks noChangeAspect="1"/>
          </p:cNvPicPr>
          <p:nvPr/>
        </p:nvPicPr>
        <p:blipFill rotWithShape="1">
          <a:blip r:embed="rId3" cstate="print">
            <a:extLst>
              <a:ext uri="{28A0092B-C50C-407E-A947-70E740481C1C}">
                <a14:useLocalDpi xmlns="" xmlns:a14="http://schemas.microsoft.com/office/drawing/2010/main" val="0"/>
              </a:ext>
            </a:extLst>
          </a:blip>
          <a:srcRect l="7686" r="5609"/>
          <a:stretch/>
        </p:blipFill>
        <p:spPr>
          <a:xfrm rot="329352">
            <a:off x="6019800" y="4343400"/>
            <a:ext cx="2536426" cy="2514600"/>
          </a:xfrm>
          <a:prstGeom prst="ellipse">
            <a:avLst/>
          </a:prstGeom>
          <a:ln w="63500" cap="rnd">
            <a:solidFill>
              <a:schemeClr val="tx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81000" y="-152400"/>
            <a:ext cx="8229600" cy="1376363"/>
          </a:xfrm>
        </p:spPr>
        <p:txBody>
          <a:bodyPr rtlCol="0"/>
          <a:lstStyle/>
          <a:p>
            <a:r>
              <a:rPr lang="ru-RU" sz="4000" b="1" dirty="0" smtClean="0"/>
              <a:t>Характеристики современного поколения 4-14</a:t>
            </a:r>
            <a:endParaRPr lang="es-ES" sz="4000" b="1" dirty="0">
              <a:ln>
                <a:noFill/>
              </a:ln>
              <a:solidFill>
                <a:srgbClr val="FF6600"/>
              </a:solidFill>
              <a:ea typeface="+mj-ea"/>
              <a:cs typeface="+mj-cs"/>
            </a:endParaRPr>
          </a:p>
        </p:txBody>
      </p:sp>
      <p:sp>
        <p:nvSpPr>
          <p:cNvPr id="3" name="2 Marcador de contenido"/>
          <p:cNvSpPr>
            <a:spLocks noGrp="1"/>
          </p:cNvSpPr>
          <p:nvPr>
            <p:ph idx="1"/>
          </p:nvPr>
        </p:nvSpPr>
        <p:spPr>
          <a:xfrm>
            <a:off x="0" y="1219200"/>
            <a:ext cx="6858000" cy="5257800"/>
          </a:xfrm>
        </p:spPr>
        <p:txBody>
          <a:bodyPr rtlCol="0">
            <a:noAutofit/>
          </a:bodyPr>
          <a:lstStyle/>
          <a:p>
            <a:pPr lvl="0" algn="l"/>
            <a:r>
              <a:rPr lang="ru-RU" sz="2800" b="1" dirty="0" smtClean="0">
                <a:solidFill>
                  <a:srgbClr val="FFFF00"/>
                </a:solidFill>
              </a:rPr>
              <a:t>Поколение интернета</a:t>
            </a:r>
          </a:p>
          <a:p>
            <a:pPr lvl="0" algn="l"/>
            <a:r>
              <a:rPr lang="ru-RU" sz="2800" b="1" dirty="0" smtClean="0">
                <a:solidFill>
                  <a:srgbClr val="FFFF00"/>
                </a:solidFill>
              </a:rPr>
              <a:t>Поколение нового тысячелетия</a:t>
            </a:r>
          </a:p>
          <a:p>
            <a:pPr lvl="0" algn="l"/>
            <a:r>
              <a:rPr lang="ru-RU" sz="2800" b="1" dirty="0" smtClean="0">
                <a:solidFill>
                  <a:srgbClr val="FFFF00"/>
                </a:solidFill>
              </a:rPr>
              <a:t>«Цифровые дети»</a:t>
            </a:r>
          </a:p>
          <a:p>
            <a:pPr lvl="0" algn="l"/>
            <a:r>
              <a:rPr lang="ru-RU" sz="2800" b="1" dirty="0" smtClean="0">
                <a:solidFill>
                  <a:srgbClr val="FFFF00"/>
                </a:solidFill>
              </a:rPr>
              <a:t>Не задумываясь, делятся конфиденциальной информацией с незнакомцами в интернете («друзья»)</a:t>
            </a:r>
          </a:p>
          <a:p>
            <a:pPr lvl="0" algn="l"/>
            <a:r>
              <a:rPr lang="ru-RU" sz="2800" b="1" dirty="0" smtClean="0">
                <a:solidFill>
                  <a:srgbClr val="FFFF00"/>
                </a:solidFill>
              </a:rPr>
              <a:t>Активные пользователи </a:t>
            </a:r>
            <a:r>
              <a:rPr lang="en-US" sz="2800" b="1" dirty="0" smtClean="0">
                <a:solidFill>
                  <a:srgbClr val="FFFF00"/>
                </a:solidFill>
              </a:rPr>
              <a:t>You Tube</a:t>
            </a:r>
            <a:r>
              <a:rPr lang="ru-RU" sz="2800" b="1" dirty="0" smtClean="0">
                <a:solidFill>
                  <a:srgbClr val="FFFF00"/>
                </a:solidFill>
              </a:rPr>
              <a:t>,</a:t>
            </a:r>
          </a:p>
          <a:p>
            <a:pPr lvl="0" algn="l">
              <a:buNone/>
            </a:pPr>
            <a:r>
              <a:rPr lang="en-US" sz="2800" b="1" dirty="0" err="1" smtClean="0">
                <a:solidFill>
                  <a:srgbClr val="FFFF00"/>
                </a:solidFill>
              </a:rPr>
              <a:t>Facebook</a:t>
            </a:r>
            <a:r>
              <a:rPr lang="ru-RU" sz="2800" b="1" dirty="0" smtClean="0">
                <a:solidFill>
                  <a:srgbClr val="FFFF00"/>
                </a:solidFill>
              </a:rPr>
              <a:t>, </a:t>
            </a:r>
            <a:r>
              <a:rPr lang="ru-RU" sz="2800" b="1" dirty="0" err="1" smtClean="0">
                <a:solidFill>
                  <a:srgbClr val="FFFF00"/>
                </a:solidFill>
              </a:rPr>
              <a:t>ВКонтакте</a:t>
            </a:r>
            <a:r>
              <a:rPr lang="ru-RU" sz="2800" b="1" dirty="0" smtClean="0">
                <a:solidFill>
                  <a:srgbClr val="FFFF00"/>
                </a:solidFill>
              </a:rPr>
              <a:t>, Одноклассники и др.</a:t>
            </a:r>
          </a:p>
          <a:p>
            <a:pPr marL="0" indent="0" algn="l" eaLnBrk="1" fontAlgn="auto" hangingPunct="1">
              <a:spcBef>
                <a:spcPts val="0"/>
              </a:spcBef>
              <a:spcAft>
                <a:spcPts val="0"/>
              </a:spcAft>
              <a:buNone/>
              <a:defRPr/>
            </a:pPr>
            <a:endParaRPr lang="es-ES" sz="2800" b="1" dirty="0">
              <a:ln>
                <a:solidFill>
                  <a:srgbClr val="F2F2F2"/>
                </a:solidFill>
              </a:ln>
              <a:solidFill>
                <a:srgbClr val="FFFF00"/>
              </a:solidFill>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endParaRPr>
          </a:p>
        </p:txBody>
      </p:sp>
      <p:pic>
        <p:nvPicPr>
          <p:cNvPr id="6" name="Picture 5" descr="teenage boys.jpg"/>
          <p:cNvPicPr>
            <a:picLocks noChangeAspect="1"/>
          </p:cNvPicPr>
          <p:nvPr/>
        </p:nvPicPr>
        <p:blipFill>
          <a:blip r:embed="rId3" cstate="print">
            <a:lum contrast="10000"/>
          </a:blip>
          <a:stretch>
            <a:fillRect/>
          </a:stretch>
        </p:blipFill>
        <p:spPr>
          <a:xfrm>
            <a:off x="6553200" y="4876800"/>
            <a:ext cx="2154819" cy="18168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Рисунок 6"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28600" y="-76200"/>
            <a:ext cx="8658225" cy="1295400"/>
          </a:xfrm>
        </p:spPr>
        <p:txBody>
          <a:bodyPr/>
          <a:lstStyle/>
          <a:p>
            <a:r>
              <a:rPr lang="ru-RU" sz="4400" b="1" dirty="0" smtClean="0"/>
              <a:t>Вызов, брошенный нам, поколением </a:t>
            </a:r>
            <a:r>
              <a:rPr lang="es-ES" sz="4400" b="1" dirty="0" smtClean="0"/>
              <a:t>4-14</a:t>
            </a:r>
            <a:endParaRPr lang="ru-RU" sz="4400" dirty="0"/>
          </a:p>
        </p:txBody>
      </p:sp>
      <p:sp>
        <p:nvSpPr>
          <p:cNvPr id="3" name="2 Marcador de contenido"/>
          <p:cNvSpPr>
            <a:spLocks noGrp="1"/>
          </p:cNvSpPr>
          <p:nvPr>
            <p:ph idx="1"/>
          </p:nvPr>
        </p:nvSpPr>
        <p:spPr>
          <a:xfrm>
            <a:off x="0" y="1600200"/>
            <a:ext cx="5791200" cy="4800600"/>
          </a:xfrm>
        </p:spPr>
        <p:txBody>
          <a:bodyPr rtlCol="0">
            <a:normAutofit fontScale="92500" lnSpcReduction="20000"/>
          </a:bodyPr>
          <a:lstStyle/>
          <a:p>
            <a:pPr lvl="0" algn="l"/>
            <a:r>
              <a:rPr lang="ru-RU" sz="3600" b="1" dirty="0" smtClean="0">
                <a:solidFill>
                  <a:srgbClr val="FFFF00"/>
                </a:solidFill>
              </a:rPr>
              <a:t>Дети узнают и воспринимают  различные мировоззрения и философские направления из разных СМИ. </a:t>
            </a:r>
          </a:p>
          <a:p>
            <a:pPr lvl="0" algn="l"/>
            <a:r>
              <a:rPr lang="ru-RU" sz="3600" b="1" dirty="0" smtClean="0">
                <a:solidFill>
                  <a:srgbClr val="FFFF00"/>
                </a:solidFill>
              </a:rPr>
              <a:t>Подростки, как и взрослые, не имеют твёрдого библейского мировоззрения.</a:t>
            </a:r>
          </a:p>
          <a:p>
            <a:pPr algn="l" eaLnBrk="1" fontAlgn="auto" hangingPunct="1">
              <a:spcBef>
                <a:spcPts val="0"/>
              </a:spcBef>
              <a:spcAft>
                <a:spcPts val="0"/>
              </a:spcAft>
              <a:defRPr/>
            </a:pPr>
            <a:endParaRPr lang="en-US" sz="4000" b="1" dirty="0" smtClean="0">
              <a:ln>
                <a:solidFill>
                  <a:srgbClr val="F2F2F2"/>
                </a:solidFill>
              </a:ln>
              <a:solidFill>
                <a:srgbClr val="FFFF00"/>
              </a:solidFill>
              <a:effectLst>
                <a:glow rad="101600">
                  <a:schemeClr val="accent1">
                    <a:satMod val="175000"/>
                    <a:alpha val="40000"/>
                  </a:schemeClr>
                </a:glow>
                <a:outerShdw blurRad="50800" dist="38100" algn="l" rotWithShape="0">
                  <a:prstClr val="black"/>
                </a:outerShdw>
              </a:effectLst>
              <a:ea typeface="+mn-ea"/>
              <a:cs typeface="+mn-cs"/>
            </a:endParaRPr>
          </a:p>
          <a:p>
            <a:pPr algn="l" eaLnBrk="1" fontAlgn="auto" hangingPunct="1">
              <a:spcBef>
                <a:spcPts val="0"/>
              </a:spcBef>
              <a:spcAft>
                <a:spcPts val="0"/>
              </a:spcAft>
              <a:defRPr/>
            </a:pPr>
            <a:endParaRPr lang="es-ES" sz="3600" b="1" dirty="0">
              <a:ln>
                <a:solidFill>
                  <a:srgbClr val="F2F2F2"/>
                </a:solidFill>
              </a:ln>
              <a:solidFill>
                <a:srgbClr val="FFFF00"/>
              </a:solidFill>
              <a:effectLst>
                <a:glow rad="101600">
                  <a:schemeClr val="accent1">
                    <a:satMod val="175000"/>
                    <a:alpha val="40000"/>
                  </a:schemeClr>
                </a:glow>
                <a:outerShdw blurRad="50800" dist="38100" algn="l" rotWithShape="0">
                  <a:prstClr val="black"/>
                </a:outerShdw>
              </a:effectLst>
              <a:latin typeface="Berlin Sans FB" pitchFamily="34" charset="0"/>
              <a:ea typeface="+mn-ea"/>
              <a:cs typeface="+mn-cs"/>
            </a:endParaRPr>
          </a:p>
        </p:txBody>
      </p:sp>
      <p:pic>
        <p:nvPicPr>
          <p:cNvPr id="12300" name="Picture 12" descr="C:\Documents and Settings\KohL\Local Settings\Temporary Internet Files\Content.IE5\W8M0BMTP\MP900400738[1].jpg"/>
          <p:cNvPicPr>
            <a:picLocks noChangeAspect="1" noChangeArrowheads="1"/>
          </p:cNvPicPr>
          <p:nvPr/>
        </p:nvPicPr>
        <p:blipFill>
          <a:blip r:embed="rId3" cstate="print"/>
          <a:srcRect/>
          <a:stretch>
            <a:fillRect/>
          </a:stretch>
        </p:blipFill>
        <p:spPr bwMode="auto">
          <a:xfrm>
            <a:off x="5992380" y="4724400"/>
            <a:ext cx="2590526" cy="1905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63"/>
          </a:xfrm>
        </p:spPr>
        <p:txBody>
          <a:bodyPr rtlCol="0"/>
          <a:lstStyle/>
          <a:p>
            <a:r>
              <a:rPr lang="ru-RU" sz="4000" b="1" dirty="0" smtClean="0"/>
              <a:t>4 «П» библейского мировоззрения (по </a:t>
            </a:r>
            <a:r>
              <a:rPr lang="ru-RU" sz="4000" b="1" dirty="0" err="1" smtClean="0"/>
              <a:t>Барну</a:t>
            </a:r>
            <a:r>
              <a:rPr lang="ru-RU" sz="4000" b="1" dirty="0" smtClean="0"/>
              <a:t>)</a:t>
            </a:r>
            <a:endParaRPr lang="ru-RU" sz="4000" dirty="0"/>
          </a:p>
        </p:txBody>
      </p:sp>
      <p:sp>
        <p:nvSpPr>
          <p:cNvPr id="3" name="Content Placeholder 2"/>
          <p:cNvSpPr>
            <a:spLocks noGrp="1"/>
          </p:cNvSpPr>
          <p:nvPr>
            <p:ph idx="1"/>
          </p:nvPr>
        </p:nvSpPr>
        <p:spPr>
          <a:xfrm>
            <a:off x="0" y="1600200"/>
            <a:ext cx="6096000" cy="4449763"/>
          </a:xfrm>
        </p:spPr>
        <p:txBody>
          <a:bodyPr rtlCol="0">
            <a:normAutofit fontScale="85000" lnSpcReduction="20000"/>
          </a:bodyPr>
          <a:lstStyle/>
          <a:p>
            <a:pPr algn="l">
              <a:spcBef>
                <a:spcPts val="0"/>
              </a:spcBef>
              <a:buFont typeface="Arial" charset="0"/>
              <a:buNone/>
              <a:defRPr/>
            </a:pPr>
            <a:endParaRPr lang="en-US" b="1" dirty="0" smtClean="0">
              <a:solidFill>
                <a:srgbClr val="FFFF00"/>
              </a:solidFill>
              <a:ea typeface="+mn-ea"/>
              <a:cs typeface="+mn-cs"/>
            </a:endParaRPr>
          </a:p>
          <a:p>
            <a:pPr lvl="0" algn="l"/>
            <a:r>
              <a:rPr lang="ru-RU" sz="4800" b="1" dirty="0" err="1" smtClean="0">
                <a:solidFill>
                  <a:srgbClr val="FFFF00"/>
                </a:solidFill>
              </a:rPr>
              <a:t>Провѝдение </a:t>
            </a:r>
            <a:r>
              <a:rPr lang="ru-RU" sz="4800" dirty="0" smtClean="0">
                <a:solidFill>
                  <a:srgbClr val="FFFF00"/>
                </a:solidFill>
              </a:rPr>
              <a:t>— </a:t>
            </a:r>
            <a:r>
              <a:rPr lang="ru-RU" sz="4800" dirty="0" err="1" smtClean="0">
                <a:solidFill>
                  <a:srgbClr val="FFFF00"/>
                </a:solidFill>
              </a:rPr>
              <a:t>вѝдение </a:t>
            </a:r>
            <a:r>
              <a:rPr lang="ru-RU" sz="4800" dirty="0" smtClean="0">
                <a:solidFill>
                  <a:srgbClr val="FFFF00"/>
                </a:solidFill>
              </a:rPr>
              <a:t>жизненной цели.</a:t>
            </a:r>
          </a:p>
          <a:p>
            <a:pPr lvl="0" algn="l"/>
            <a:r>
              <a:rPr lang="ru-RU" sz="4800" b="1" dirty="0" smtClean="0">
                <a:solidFill>
                  <a:srgbClr val="FFFF00"/>
                </a:solidFill>
              </a:rPr>
              <a:t>Перспектива </a:t>
            </a:r>
            <a:r>
              <a:rPr lang="ru-RU" sz="4800" dirty="0" smtClean="0">
                <a:solidFill>
                  <a:srgbClr val="FFFF00"/>
                </a:solidFill>
              </a:rPr>
              <a:t>— </a:t>
            </a:r>
            <a:r>
              <a:rPr lang="ru-RU" sz="4800" dirty="0" err="1" smtClean="0">
                <a:solidFill>
                  <a:srgbClr val="FFFF00"/>
                </a:solidFill>
              </a:rPr>
              <a:t>вѝдение </a:t>
            </a:r>
            <a:r>
              <a:rPr lang="ru-RU" sz="4800" dirty="0" smtClean="0">
                <a:solidFill>
                  <a:srgbClr val="FFFF00"/>
                </a:solidFill>
              </a:rPr>
              <a:t>ключевых жизненных перспектив.</a:t>
            </a:r>
            <a:endParaRPr lang="ru-RU" sz="4800" dirty="0">
              <a:solidFill>
                <a:srgbClr val="FFFF00"/>
              </a:solidFill>
            </a:endParaRPr>
          </a:p>
        </p:txBody>
      </p:sp>
      <p:pic>
        <p:nvPicPr>
          <p:cNvPr id="54274" name="Picture 2" descr="C:\Documents and Settings\KohL\Local Settings\Temporary Internet Files\Content.IE5\M9TDA5ZA\MP900177808[1].jpg"/>
          <p:cNvPicPr>
            <a:picLocks noChangeAspect="1" noChangeArrowheads="1"/>
          </p:cNvPicPr>
          <p:nvPr/>
        </p:nvPicPr>
        <p:blipFill>
          <a:blip r:embed="rId3" cstate="print"/>
          <a:srcRect/>
          <a:stretch>
            <a:fillRect/>
          </a:stretch>
        </p:blipFill>
        <p:spPr bwMode="auto">
          <a:xfrm>
            <a:off x="5867400" y="4800600"/>
            <a:ext cx="2552700" cy="16002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 name="Рисунок 4" descr="C:\Documents and Settings\KohL\Local Settings\Temporary Internet Files\Content.IE5\W8M0BMTP\MP900443601[1].jpg"/>
          <p:cNvPicPr/>
          <p:nvPr/>
        </p:nvPicPr>
        <p:blipFill>
          <a:blip r:embed="rId4" cstate="print">
            <a:extLst>
              <a:ext uri="{28A0092B-C50C-407E-A947-70E740481C1C}">
                <a14:useLocalDpi xmlns="" xmlns:a14="http://schemas.microsoft.com/office/drawing/2010/main" xmlns:pic="http://schemas.openxmlformats.org/drawingml/2006/picture" xmlns:lc="http://schemas.openxmlformats.org/drawingml/2006/lockedCanvas" val="0"/>
              </a:ext>
            </a:extLst>
          </a:blip>
          <a:srcRect/>
          <a:stretch>
            <a:fillRect/>
          </a:stretch>
        </p:blipFill>
        <p:spPr bwMode="auto">
          <a:xfrm rot="264289">
            <a:off x="5939752" y="2303828"/>
            <a:ext cx="2524730" cy="1981200"/>
          </a:xfrm>
          <a:prstGeom prst="rect">
            <a:avLst/>
          </a:prstGeom>
          <a:noFill/>
          <a:ln>
            <a:noFill/>
          </a:ln>
          <a:effectLst>
            <a:softEdge rad="317500"/>
          </a:effectLst>
          <a:extLst>
            <a:ext uri="{909E8E84-426E-40DD-AFC4-6F175D3DCCD1}">
              <a14:hiddenFill xmlns="" xmlns:a14="http://schemas.microsoft.com/office/drawing/2010/main" xmlns:pic="http://schemas.openxmlformats.org/drawingml/2006/picture" xmlns:lc="http://schemas.openxmlformats.org/drawingml/2006/lockedCanvas">
                <a:solidFill>
                  <a:srgbClr val="FFFFFF"/>
                </a:solidFill>
              </a14:hiddenFill>
            </a:ext>
            <a:ext uri="{91240B29-F687-4F45-9708-019B960494DF}">
              <a14:hiddenLine xmlns="" xmlns:a14="http://schemas.microsoft.com/office/drawing/2010/main" xmlns:pic="http://schemas.openxmlformats.org/drawingml/2006/picture" xmlns:lc="http://schemas.openxmlformats.org/drawingml/2006/lockedCanvas" w="9525">
                <a:solidFill>
                  <a:srgbClr val="000000"/>
                </a:solidFill>
                <a:miter lim="800000"/>
                <a:headEnd/>
                <a:tailEnd/>
              </a14:hiddenLine>
            </a:ext>
          </a:extLst>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63"/>
          </a:xfrm>
        </p:spPr>
        <p:txBody>
          <a:bodyPr/>
          <a:lstStyle/>
          <a:p>
            <a:r>
              <a:rPr lang="ru-RU" b="1" dirty="0" smtClean="0"/>
              <a:t>4 «П» библейского мировоззрения </a:t>
            </a:r>
            <a:br>
              <a:rPr lang="ru-RU" b="1" dirty="0" smtClean="0"/>
            </a:br>
            <a:r>
              <a:rPr lang="ru-RU" b="1" dirty="0" smtClean="0"/>
              <a:t>(по </a:t>
            </a:r>
            <a:r>
              <a:rPr lang="ru-RU" b="1" dirty="0" err="1" smtClean="0"/>
              <a:t>Барну</a:t>
            </a:r>
            <a:r>
              <a:rPr lang="ru-RU" b="1" dirty="0" smtClean="0"/>
              <a:t>)</a:t>
            </a:r>
            <a:endParaRPr lang="ru-RU" dirty="0"/>
          </a:p>
        </p:txBody>
      </p:sp>
      <p:sp>
        <p:nvSpPr>
          <p:cNvPr id="3" name="Content Placeholder 2"/>
          <p:cNvSpPr>
            <a:spLocks noGrp="1"/>
          </p:cNvSpPr>
          <p:nvPr>
            <p:ph idx="1"/>
          </p:nvPr>
        </p:nvSpPr>
        <p:spPr>
          <a:xfrm>
            <a:off x="228600" y="1371600"/>
            <a:ext cx="5867400" cy="5334000"/>
          </a:xfrm>
        </p:spPr>
        <p:txBody>
          <a:bodyPr rtlCol="0">
            <a:normAutofit fontScale="77500" lnSpcReduction="20000"/>
          </a:bodyPr>
          <a:lstStyle/>
          <a:p>
            <a:pPr marL="0" indent="0" algn="l">
              <a:lnSpc>
                <a:spcPct val="90000"/>
              </a:lnSpc>
              <a:spcBef>
                <a:spcPts val="0"/>
              </a:spcBef>
              <a:buFont typeface="Arial" charset="0"/>
              <a:buNone/>
              <a:defRPr/>
            </a:pPr>
            <a:r>
              <a:rPr lang="ru-RU" sz="5800" b="1" dirty="0">
                <a:ln>
                  <a:noFill/>
                </a:ln>
                <a:solidFill>
                  <a:srgbClr val="FFFF00"/>
                </a:solidFill>
                <a:latin typeface="Arial Rounded MT Bold"/>
                <a:ea typeface="+mn-ea"/>
                <a:cs typeface="Arial Rounded MT Bold"/>
              </a:rPr>
              <a:t> </a:t>
            </a:r>
            <a:endParaRPr lang="ru-RU" sz="5800" b="1" dirty="0" smtClean="0">
              <a:ln>
                <a:noFill/>
              </a:ln>
              <a:solidFill>
                <a:srgbClr val="FFFF00"/>
              </a:solidFill>
              <a:latin typeface="Arial Rounded MT Bold"/>
              <a:ea typeface="+mn-ea"/>
              <a:cs typeface="Arial Rounded MT Bold"/>
            </a:endParaRPr>
          </a:p>
          <a:p>
            <a:pPr lvl="0" algn="l"/>
            <a:r>
              <a:rPr lang="ru-RU" sz="4800" b="1" dirty="0" err="1" smtClean="0">
                <a:solidFill>
                  <a:srgbClr val="FFFF00"/>
                </a:solidFill>
              </a:rPr>
              <a:t>Предвѝдение </a:t>
            </a:r>
            <a:r>
              <a:rPr lang="ru-RU" sz="4800" dirty="0" smtClean="0">
                <a:solidFill>
                  <a:srgbClr val="FFFF00"/>
                </a:solidFill>
              </a:rPr>
              <a:t>— </a:t>
            </a:r>
            <a:r>
              <a:rPr lang="ru-RU" sz="4800" dirty="0" err="1" smtClean="0">
                <a:solidFill>
                  <a:srgbClr val="FFFF00"/>
                </a:solidFill>
                <a:effectLst>
                  <a:outerShdw blurRad="38100" dist="38100" dir="2700000" algn="tl">
                    <a:srgbClr val="000000">
                      <a:alpha val="43137"/>
                    </a:srgbClr>
                  </a:outerShdw>
                </a:effectLst>
              </a:rPr>
              <a:t>вѝдение </a:t>
            </a:r>
            <a:r>
              <a:rPr lang="ru-RU" sz="4800" dirty="0" smtClean="0">
                <a:solidFill>
                  <a:srgbClr val="FFFF00"/>
                </a:solidFill>
                <a:effectLst>
                  <a:outerShdw blurRad="38100" dist="38100" dir="2700000" algn="tl">
                    <a:srgbClr val="000000">
                      <a:alpha val="43137"/>
                    </a:srgbClr>
                  </a:outerShdw>
                </a:effectLst>
              </a:rPr>
              <a:t>и обеспечение основных условий для здорового развития. </a:t>
            </a:r>
          </a:p>
          <a:p>
            <a:pPr lvl="0" algn="l"/>
            <a:r>
              <a:rPr lang="ru-RU" sz="4800" b="1" dirty="0" smtClean="0">
                <a:solidFill>
                  <a:srgbClr val="FFFF00"/>
                </a:solidFill>
              </a:rPr>
              <a:t>Поведение </a:t>
            </a:r>
            <a:r>
              <a:rPr lang="ru-RU" sz="4800" dirty="0" smtClean="0">
                <a:solidFill>
                  <a:srgbClr val="FFFF00"/>
                </a:solidFill>
              </a:rPr>
              <a:t>— действия в особых ситуациях, помогающие вести продуктивную и наполненную смыслом жизнь. </a:t>
            </a:r>
          </a:p>
          <a:p>
            <a:pPr marL="0" indent="0" algn="l">
              <a:lnSpc>
                <a:spcPct val="90000"/>
              </a:lnSpc>
              <a:spcBef>
                <a:spcPts val="0"/>
              </a:spcBef>
              <a:buFont typeface="Arial" charset="0"/>
              <a:buNone/>
              <a:defRPr/>
            </a:pPr>
            <a:endParaRPr lang="ru-RU" sz="5800" b="1" dirty="0" smtClean="0">
              <a:ln>
                <a:noFill/>
              </a:ln>
              <a:solidFill>
                <a:srgbClr val="FFFF00"/>
              </a:solidFill>
              <a:latin typeface="Arial Rounded MT Bold"/>
              <a:ea typeface="+mn-ea"/>
              <a:cs typeface="Arial Rounded MT Bold"/>
            </a:endParaRPr>
          </a:p>
          <a:p>
            <a:pPr algn="l">
              <a:spcBef>
                <a:spcPts val="0"/>
              </a:spcBef>
              <a:buFont typeface="Arial" charset="0"/>
              <a:buNone/>
              <a:defRPr/>
            </a:pPr>
            <a:endParaRPr lang="en-US" sz="3200" b="1" dirty="0" smtClean="0">
              <a:solidFill>
                <a:srgbClr val="FFFF00"/>
              </a:solidFill>
              <a:ea typeface="+mn-ea"/>
              <a:cs typeface="+mn-cs"/>
            </a:endParaRPr>
          </a:p>
          <a:p>
            <a:pPr algn="l">
              <a:spcBef>
                <a:spcPts val="0"/>
              </a:spcBef>
              <a:buFont typeface="Arial" charset="0"/>
              <a:buChar char="•"/>
              <a:defRPr/>
            </a:pPr>
            <a:endParaRPr lang="en-US" b="1" dirty="0">
              <a:solidFill>
                <a:srgbClr val="FFFF00"/>
              </a:solidFill>
              <a:ea typeface="+mn-ea"/>
              <a:cs typeface="+mn-cs"/>
            </a:endParaRPr>
          </a:p>
        </p:txBody>
      </p:sp>
      <p:pic>
        <p:nvPicPr>
          <p:cNvPr id="55298" name="Picture 2" descr="C:\Documents and Settings\KohL\Local Settings\Temporary Internet Files\Content.IE5\C3O8SS7K\MP900438388[1].jpg"/>
          <p:cNvPicPr>
            <a:picLocks noChangeAspect="1" noChangeArrowheads="1"/>
          </p:cNvPicPr>
          <p:nvPr/>
        </p:nvPicPr>
        <p:blipFill>
          <a:blip r:embed="rId3" cstate="print"/>
          <a:srcRect b="15625"/>
          <a:stretch>
            <a:fillRect/>
          </a:stretch>
        </p:blipFill>
        <p:spPr bwMode="auto">
          <a:xfrm flipH="1">
            <a:off x="6096000" y="4800600"/>
            <a:ext cx="2057399" cy="1676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Рисунок 5" descr="C:\Documents and Settings\KohL\Local Settings\Temporary Internet Files\Content.IE5\W8M0BMTP\MP900443601[1].jpg"/>
          <p:cNvPicPr/>
          <p:nvPr/>
        </p:nvPicPr>
        <p:blipFill>
          <a:blip r:embed="rId4" cstate="print">
            <a:extLst>
              <a:ext uri="{28A0092B-C50C-407E-A947-70E740481C1C}">
                <a14:useLocalDpi xmlns="" xmlns:a14="http://schemas.microsoft.com/office/drawing/2010/main" xmlns:pic="http://schemas.openxmlformats.org/drawingml/2006/picture" xmlns:lc="http://schemas.openxmlformats.org/drawingml/2006/lockedCanvas" val="0"/>
              </a:ext>
            </a:extLst>
          </a:blip>
          <a:srcRect/>
          <a:stretch>
            <a:fillRect/>
          </a:stretch>
        </p:blipFill>
        <p:spPr bwMode="auto">
          <a:xfrm rot="264289">
            <a:off x="5939752" y="2303828"/>
            <a:ext cx="2524730" cy="1981200"/>
          </a:xfrm>
          <a:prstGeom prst="rect">
            <a:avLst/>
          </a:prstGeom>
          <a:noFill/>
          <a:ln>
            <a:noFill/>
          </a:ln>
          <a:effectLst>
            <a:softEdge rad="317500"/>
          </a:effectLst>
          <a:extLst>
            <a:ext uri="{909E8E84-426E-40DD-AFC4-6F175D3DCCD1}">
              <a14:hiddenFill xmlns="" xmlns:a14="http://schemas.microsoft.com/office/drawing/2010/main" xmlns:pic="http://schemas.openxmlformats.org/drawingml/2006/picture" xmlns:lc="http://schemas.openxmlformats.org/drawingml/2006/lockedCanvas">
                <a:solidFill>
                  <a:srgbClr val="FFFFFF"/>
                </a:solidFill>
              </a14:hiddenFill>
            </a:ext>
            <a:ext uri="{91240B29-F687-4F45-9708-019B960494DF}">
              <a14:hiddenLine xmlns="" xmlns:a14="http://schemas.microsoft.com/office/drawing/2010/main" xmlns:pic="http://schemas.openxmlformats.org/drawingml/2006/picture" xmlns:lc="http://schemas.openxmlformats.org/drawingml/2006/lockedCanvas"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5800" y="0"/>
            <a:ext cx="9829800" cy="1295400"/>
          </a:xfrm>
        </p:spPr>
        <p:txBody>
          <a:bodyPr/>
          <a:lstStyle/>
          <a:p>
            <a:r>
              <a:rPr lang="en-US" b="1" dirty="0" smtClean="0">
                <a:ln>
                  <a:noFill/>
                </a:ln>
                <a:effectLst>
                  <a:outerShdw blurRad="38100" dist="38100" dir="2700000" algn="tl">
                    <a:srgbClr val="DDDDDD"/>
                  </a:outerShdw>
                </a:effectLst>
                <a:latin typeface="Arial Narrow"/>
                <a:cs typeface="Arial Narrow"/>
              </a:rPr>
              <a:t>   </a:t>
            </a:r>
            <a:r>
              <a:rPr lang="ru-RU" sz="3000" b="1" dirty="0" smtClean="0"/>
              <a:t>Евангельские программы для детей из мира (Рекомендации)</a:t>
            </a:r>
            <a:r>
              <a:rPr lang="ru-RU" dirty="0" smtClean="0"/>
              <a:t/>
            </a:r>
            <a:br>
              <a:rPr lang="ru-RU" dirty="0" smtClean="0"/>
            </a:br>
            <a:endParaRPr lang="es-ES" b="1" dirty="0">
              <a:ln>
                <a:noFill/>
              </a:ln>
              <a:solidFill>
                <a:srgbClr val="FF0000"/>
              </a:solidFill>
              <a:effectLst>
                <a:outerShdw blurRad="38100" dist="38100" dir="2700000" algn="tl">
                  <a:srgbClr val="DDDDDD"/>
                </a:outerShdw>
              </a:effectLst>
              <a:latin typeface="Arial Narrow"/>
              <a:cs typeface="Arial Narrow"/>
            </a:endParaRPr>
          </a:p>
        </p:txBody>
      </p:sp>
      <p:sp>
        <p:nvSpPr>
          <p:cNvPr id="3" name="2 Marcador de contenido"/>
          <p:cNvSpPr>
            <a:spLocks noGrp="1"/>
          </p:cNvSpPr>
          <p:nvPr>
            <p:ph idx="1"/>
          </p:nvPr>
        </p:nvSpPr>
        <p:spPr>
          <a:xfrm>
            <a:off x="0" y="1447800"/>
            <a:ext cx="6172200" cy="5410200"/>
          </a:xfrm>
        </p:spPr>
        <p:txBody>
          <a:bodyPr rtlCol="0">
            <a:normAutofit fontScale="77500" lnSpcReduction="20000"/>
          </a:bodyPr>
          <a:lstStyle/>
          <a:p>
            <a:pPr lvl="0" algn="l">
              <a:spcAft>
                <a:spcPts val="0"/>
              </a:spcAft>
              <a:buFont typeface="Times"/>
              <a:buChar char="•"/>
            </a:pPr>
            <a:r>
              <a:rPr lang="ru-RU" sz="3600" b="1" dirty="0" smtClean="0">
                <a:solidFill>
                  <a:srgbClr val="FFFF00"/>
                </a:solidFill>
                <a:latin typeface="Arial Unicode MS" pitchFamily="34" charset="-128"/>
                <a:ea typeface="Arial Unicode MS" pitchFamily="34" charset="-128"/>
                <a:cs typeface="Arial Unicode MS" pitchFamily="34" charset="-128"/>
              </a:rPr>
              <a:t>Проведение детских евангельских программ одновременно с программами для взрослых.</a:t>
            </a:r>
            <a:endParaRPr lang="ru-RU" sz="3200" b="1" dirty="0" smtClean="0">
              <a:solidFill>
                <a:srgbClr val="FFFF00"/>
              </a:solidFill>
              <a:latin typeface="Arial Unicode MS" pitchFamily="34" charset="-128"/>
              <a:ea typeface="Arial Unicode MS" pitchFamily="34" charset="-128"/>
              <a:cs typeface="Arial Unicode MS" pitchFamily="34" charset="-128"/>
            </a:endParaRPr>
          </a:p>
          <a:p>
            <a:pPr lvl="0" algn="l">
              <a:spcAft>
                <a:spcPts val="0"/>
              </a:spcAft>
              <a:buFont typeface="Times"/>
              <a:buChar char="•"/>
              <a:tabLst>
                <a:tab pos="457200" algn="l"/>
              </a:tabLst>
            </a:pPr>
            <a:r>
              <a:rPr lang="ru-RU" sz="3600" b="1" dirty="0" smtClean="0">
                <a:solidFill>
                  <a:srgbClr val="FFFF00"/>
                </a:solidFill>
                <a:latin typeface="Arial Unicode MS" pitchFamily="34" charset="-128"/>
                <a:ea typeface="Arial Unicode MS" pitchFamily="34" charset="-128"/>
                <a:cs typeface="Arial Unicode MS" pitchFamily="34" charset="-128"/>
              </a:rPr>
              <a:t>Использование семейных праздников (День матери, День отца, семейные вечера дни рождения и т.д.). </a:t>
            </a:r>
            <a:endParaRPr lang="ru-RU" sz="3200" b="1" dirty="0" smtClean="0">
              <a:solidFill>
                <a:srgbClr val="FFFF00"/>
              </a:solidFill>
              <a:latin typeface="Arial Unicode MS" pitchFamily="34" charset="-128"/>
              <a:ea typeface="Arial Unicode MS" pitchFamily="34" charset="-128"/>
              <a:cs typeface="Arial Unicode MS" pitchFamily="34" charset="-128"/>
            </a:endParaRPr>
          </a:p>
          <a:p>
            <a:pPr lvl="0" algn="l">
              <a:spcAft>
                <a:spcPts val="0"/>
              </a:spcAft>
              <a:buFont typeface="Times"/>
              <a:buChar char="•"/>
              <a:tabLst>
                <a:tab pos="457200" algn="l"/>
              </a:tabLst>
            </a:pPr>
            <a:r>
              <a:rPr lang="ru-RU" sz="3600" b="1" dirty="0" smtClean="0">
                <a:solidFill>
                  <a:srgbClr val="FFFF00"/>
                </a:solidFill>
                <a:latin typeface="Arial Unicode MS" pitchFamily="34" charset="-128"/>
                <a:ea typeface="Arial Unicode MS" pitchFamily="34" charset="-128"/>
                <a:cs typeface="Arial Unicode MS" pitchFamily="34" charset="-128"/>
              </a:rPr>
              <a:t>Использование особых мероприятий (БКШ, детский музыкальный фестиваль, выставки здоровья, </a:t>
            </a:r>
          </a:p>
          <a:p>
            <a:pPr lvl="0" algn="l">
              <a:spcAft>
                <a:spcPts val="0"/>
              </a:spcAft>
              <a:buNone/>
              <a:tabLst>
                <a:tab pos="457200" algn="l"/>
              </a:tabLst>
            </a:pPr>
            <a:r>
              <a:rPr lang="ru-RU" sz="3600" b="1" dirty="0" smtClean="0">
                <a:solidFill>
                  <a:srgbClr val="FFFF00"/>
                </a:solidFill>
                <a:latin typeface="Arial Unicode MS" pitchFamily="34" charset="-128"/>
                <a:ea typeface="Arial Unicode MS" pitchFamily="34" charset="-128"/>
                <a:cs typeface="Arial Unicode MS" pitchFamily="34" charset="-128"/>
              </a:rPr>
              <a:t>   День защиты детей и т.д.).</a:t>
            </a:r>
            <a:endParaRPr lang="ru-RU" sz="3200" b="1" dirty="0" smtClean="0">
              <a:solidFill>
                <a:srgbClr val="FFFF00"/>
              </a:solidFill>
              <a:latin typeface="Arial Unicode MS" pitchFamily="34" charset="-128"/>
              <a:ea typeface="Arial Unicode MS" pitchFamily="34" charset="-128"/>
              <a:cs typeface="Arial Unicode MS" pitchFamily="34" charset="-128"/>
            </a:endParaRPr>
          </a:p>
          <a:p>
            <a:pPr algn="l" eaLnBrk="1" fontAlgn="auto" hangingPunct="1">
              <a:spcBef>
                <a:spcPts val="0"/>
              </a:spcBef>
              <a:spcAft>
                <a:spcPts val="0"/>
              </a:spcAft>
              <a:buNone/>
              <a:defRPr/>
            </a:pPr>
            <a:r>
              <a:rPr lang="ru-RU" sz="3600" b="1" dirty="0" smtClean="0">
                <a:ln>
                  <a:noFill/>
                </a:ln>
                <a:solidFill>
                  <a:srgbClr val="FFFF00"/>
                </a:solidFill>
                <a:effectLst>
                  <a:glow rad="101600">
                    <a:schemeClr val="accent1">
                      <a:satMod val="175000"/>
                      <a:alpha val="40000"/>
                    </a:schemeClr>
                  </a:glow>
                  <a:outerShdw blurRad="50800" dist="38100" algn="l" rotWithShape="0">
                    <a:prstClr val="black"/>
                  </a:outerShdw>
                </a:effectLst>
                <a:latin typeface="Arial Unicode MS" pitchFamily="34" charset="-128"/>
                <a:ea typeface="Arial Unicode MS" pitchFamily="34" charset="-128"/>
                <a:cs typeface="Arial Unicode MS" pitchFamily="34" charset="-128"/>
              </a:rPr>
              <a:t> </a:t>
            </a:r>
            <a:endParaRPr lang="es-ES" sz="3600" b="1" dirty="0" smtClean="0">
              <a:ln>
                <a:noFill/>
              </a:ln>
              <a:solidFill>
                <a:srgbClr val="FFFF00"/>
              </a:solidFill>
              <a:latin typeface="Arial Unicode MS" pitchFamily="34" charset="-128"/>
              <a:ea typeface="Arial Unicode MS" pitchFamily="34" charset="-128"/>
              <a:cs typeface="Arial Unicode MS" pitchFamily="34" charset="-128"/>
            </a:endParaRPr>
          </a:p>
          <a:p>
            <a:pPr algn="l" eaLnBrk="1" fontAlgn="auto" hangingPunct="1">
              <a:spcBef>
                <a:spcPts val="0"/>
              </a:spcBef>
              <a:spcAft>
                <a:spcPts val="0"/>
              </a:spcAft>
              <a:buFont typeface="Arial" charset="0"/>
              <a:buNone/>
              <a:defRPr/>
            </a:pPr>
            <a:endParaRPr lang="es-ES" sz="3200" dirty="0" smtClean="0">
              <a:latin typeface="Berlin Sans FB" pitchFamily="34" charset="0"/>
              <a:ea typeface="+mn-ea"/>
              <a:cs typeface="+mn-cs"/>
            </a:endParaRPr>
          </a:p>
          <a:p>
            <a:pPr algn="l" eaLnBrk="1" fontAlgn="auto" hangingPunct="1">
              <a:spcBef>
                <a:spcPts val="0"/>
              </a:spcBef>
              <a:spcAft>
                <a:spcPts val="0"/>
              </a:spcAft>
              <a:defRPr/>
            </a:pPr>
            <a:endParaRPr lang="es-ES" sz="3200" dirty="0">
              <a:latin typeface="Berlin Sans FB" pitchFamily="34" charset="0"/>
              <a:ea typeface="+mn-ea"/>
              <a:cs typeface="+mn-cs"/>
            </a:endParaRPr>
          </a:p>
        </p:txBody>
      </p:sp>
      <p:pic>
        <p:nvPicPr>
          <p:cNvPr id="6" name="Picture 8" descr="C:\Documents and Settings\KohL\Local Settings\Temporary Internet Files\Content.IE5\D79T14PK\MP900202232[1].jpg"/>
          <p:cNvPicPr>
            <a:picLocks noChangeAspect="1" noChangeArrowheads="1"/>
          </p:cNvPicPr>
          <p:nvPr/>
        </p:nvPicPr>
        <p:blipFill>
          <a:blip r:embed="rId3" cstate="print">
            <a:lum bright="10000" contrast="10000"/>
          </a:blip>
          <a:srcRect l="5919" b="8333"/>
          <a:stretch>
            <a:fillRect/>
          </a:stretch>
        </p:blipFill>
        <p:spPr bwMode="auto">
          <a:xfrm>
            <a:off x="6477000" y="4876800"/>
            <a:ext cx="1602602" cy="17526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Рисунок 6"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1357298"/>
            <a:ext cx="6096000" cy="4768865"/>
          </a:xfrm>
        </p:spPr>
        <p:txBody>
          <a:bodyPr rtlCol="0">
            <a:noAutofit/>
          </a:bodyPr>
          <a:lstStyle/>
          <a:p>
            <a:pPr lvl="0" algn="l"/>
            <a:r>
              <a:rPr lang="ru-RU" sz="3200" b="1" dirty="0" smtClean="0">
                <a:solidFill>
                  <a:srgbClr val="FFFF00"/>
                </a:solidFill>
              </a:rPr>
              <a:t>Использование церковного служения (с</a:t>
            </a:r>
            <a:r>
              <a:rPr lang="es-ES" sz="3200" b="1" dirty="0" smtClean="0">
                <a:solidFill>
                  <a:srgbClr val="FFFF00"/>
                </a:solidFill>
              </a:rPr>
              <a:t>убботняя школа, </a:t>
            </a:r>
            <a:r>
              <a:rPr lang="ru-RU" sz="3200" b="1" dirty="0" smtClean="0">
                <a:solidFill>
                  <a:srgbClr val="FFFF00"/>
                </a:solidFill>
              </a:rPr>
              <a:t>церковные юбилеи, служение молитвы, прославления и т</a:t>
            </a:r>
            <a:r>
              <a:rPr lang="es-ES" sz="3200" b="1" dirty="0" smtClean="0">
                <a:solidFill>
                  <a:srgbClr val="FFFF00"/>
                </a:solidFill>
              </a:rPr>
              <a:t>.</a:t>
            </a:r>
            <a:r>
              <a:rPr lang="ru-RU" sz="3200" b="1" dirty="0" smtClean="0">
                <a:solidFill>
                  <a:srgbClr val="FFFF00"/>
                </a:solidFill>
              </a:rPr>
              <a:t>д.)</a:t>
            </a:r>
          </a:p>
          <a:p>
            <a:pPr algn="l"/>
            <a:r>
              <a:rPr lang="ru-RU" sz="3200" b="1" dirty="0" smtClean="0">
                <a:solidFill>
                  <a:srgbClr val="FFFF00"/>
                </a:solidFill>
              </a:rPr>
              <a:t>Использование школьных мероприятий (День знаний, День учителя, выпускной вечер и т.д.)</a:t>
            </a:r>
            <a:endParaRPr lang="es-ES" sz="3200" b="1" dirty="0">
              <a:ln>
                <a:solidFill>
                  <a:srgbClr val="F2F2F2"/>
                </a:solidFill>
              </a:ln>
              <a:solidFill>
                <a:srgbClr val="FFFF00"/>
              </a:solidFill>
              <a:latin typeface="Berlin Sans FB" pitchFamily="34" charset="0"/>
              <a:ea typeface="+mn-ea"/>
              <a:cs typeface="+mn-cs"/>
            </a:endParaRPr>
          </a:p>
        </p:txBody>
      </p:sp>
      <p:pic>
        <p:nvPicPr>
          <p:cNvPr id="14348" name="Picture 12" descr="C:\Documents and Settings\KohL\Local Settings\Temporary Internet Files\Content.IE5\W8M0BMTP\MP900427826[1].jpg"/>
          <p:cNvPicPr>
            <a:picLocks noChangeAspect="1" noChangeArrowheads="1"/>
          </p:cNvPicPr>
          <p:nvPr/>
        </p:nvPicPr>
        <p:blipFill>
          <a:blip r:embed="rId3" cstate="print">
            <a:lum bright="20000" contrast="20000"/>
          </a:blip>
          <a:srcRect/>
          <a:stretch>
            <a:fillRect/>
          </a:stretch>
        </p:blipFill>
        <p:spPr bwMode="auto">
          <a:xfrm rot="206843">
            <a:off x="6228988" y="4704989"/>
            <a:ext cx="1947392" cy="19473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
        <p:nvSpPr>
          <p:cNvPr id="20481" name="Rectangle 1"/>
          <p:cNvSpPr>
            <a:spLocks noChangeArrowheads="1"/>
          </p:cNvSpPr>
          <p:nvPr/>
        </p:nvSpPr>
        <p:spPr bwMode="auto">
          <a:xfrm>
            <a:off x="0" y="0"/>
            <a:ext cx="8708229" cy="1077218"/>
          </a:xfrm>
          <a:prstGeom prst="rect">
            <a:avLst/>
          </a:prstGeom>
          <a:noFill/>
          <a:ln w="9525">
            <a:noFill/>
            <a:miter lim="800000"/>
            <a:headEnd/>
            <a:tailEnd/>
          </a:ln>
          <a:effectLst>
            <a:innerShdw blurRad="114300">
              <a:prstClr val="black"/>
            </a:innerShdw>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FFC000"/>
                </a:solidFill>
                <a:effectLst/>
                <a:latin typeface="Times New Roman" pitchFamily="18" charset="0"/>
                <a:ea typeface="Times New Roman" pitchFamily="18" charset="0"/>
                <a:cs typeface="Times New Roman" pitchFamily="18" charset="0"/>
              </a:rPr>
              <a:t>Евангельские программы для детей из мира</a:t>
            </a:r>
            <a:endParaRPr kumimoji="0" lang="ru-RU" sz="32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FFC000"/>
                </a:solidFill>
                <a:effectLst/>
                <a:latin typeface="Times New Roman" pitchFamily="18" charset="0"/>
                <a:ea typeface="Times New Roman" pitchFamily="18" charset="0"/>
                <a:cs typeface="Times New Roman" pitchFamily="18" charset="0"/>
              </a:rPr>
              <a:t>    (Рекомендации)</a:t>
            </a:r>
            <a:endParaRPr kumimoji="0" lang="ru-RU" sz="3200" b="0" i="0" u="none" strike="noStrike" cap="none" normalizeH="0" baseline="0" dirty="0" smtClean="0">
              <a:ln>
                <a:noFill/>
              </a:ln>
              <a:solidFill>
                <a:srgbClr val="FFC000"/>
              </a:solidFill>
              <a:effectLst/>
              <a:latin typeface="Arial" pitchFamily="34" charset="0"/>
              <a:cs typeface="Arial" pitchFamily="34"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625" y="228600"/>
            <a:ext cx="8229600" cy="842963"/>
          </a:xfrm>
        </p:spPr>
        <p:txBody>
          <a:bodyPr/>
          <a:lstStyle/>
          <a:p>
            <a:pPr eaLnBrk="1" hangingPunct="1">
              <a:lnSpc>
                <a:spcPct val="90000"/>
              </a:lnSpc>
              <a:defRPr/>
            </a:pPr>
            <a:r>
              <a:rPr lang="ru-RU" sz="4000" b="1" dirty="0">
                <a:ln>
                  <a:noFill/>
                </a:ln>
                <a:effectLst>
                  <a:glow rad="101600">
                    <a:schemeClr val="accent1">
                      <a:satMod val="175000"/>
                      <a:alpha val="40000"/>
                    </a:schemeClr>
                  </a:glow>
                  <a:outerShdw blurRad="38100" dist="38100" dir="2700000" algn="tl">
                    <a:srgbClr val="DDDDDD"/>
                  </a:outerShdw>
                </a:effectLst>
                <a:latin typeface="Eras Demi ITC" charset="0"/>
                <a:cs typeface="+mj-cs"/>
              </a:rPr>
              <a:t>Евангельские программы для </a:t>
            </a:r>
            <a:r>
              <a:rPr lang="ru-RU" sz="4000" b="1" dirty="0" err="1">
                <a:ln>
                  <a:noFill/>
                </a:ln>
                <a:effectLst>
                  <a:glow rad="101600">
                    <a:schemeClr val="accent1">
                      <a:satMod val="175000"/>
                      <a:alpha val="40000"/>
                    </a:schemeClr>
                  </a:glow>
                  <a:outerShdw blurRad="38100" dist="38100" dir="2700000" algn="tl">
                    <a:srgbClr val="DDDDDD"/>
                  </a:outerShdw>
                </a:effectLst>
                <a:latin typeface="Eras Demi ITC" charset="0"/>
                <a:cs typeface="+mj-cs"/>
              </a:rPr>
              <a:t>адвентистских</a:t>
            </a:r>
            <a:r>
              <a:rPr lang="ru-RU" sz="4000" b="1" dirty="0">
                <a:ln>
                  <a:noFill/>
                </a:ln>
                <a:effectLst>
                  <a:glow rad="101600">
                    <a:schemeClr val="accent1">
                      <a:satMod val="175000"/>
                      <a:alpha val="40000"/>
                    </a:schemeClr>
                  </a:glow>
                  <a:outerShdw blurRad="38100" dist="38100" dir="2700000" algn="tl">
                    <a:srgbClr val="DDDDDD"/>
                  </a:outerShdw>
                </a:effectLst>
                <a:latin typeface="Eras Demi ITC" charset="0"/>
                <a:cs typeface="+mj-cs"/>
              </a:rPr>
              <a:t> </a:t>
            </a:r>
            <a:r>
              <a:rPr lang="ru-RU" sz="4000" b="1" dirty="0" smtClean="0">
                <a:ln>
                  <a:noFill/>
                </a:ln>
                <a:effectLst>
                  <a:glow rad="101600">
                    <a:schemeClr val="accent1">
                      <a:satMod val="175000"/>
                      <a:alpha val="40000"/>
                    </a:schemeClr>
                  </a:glow>
                  <a:outerShdw blurRad="38100" dist="38100" dir="2700000" algn="tl">
                    <a:srgbClr val="DDDDDD"/>
                  </a:outerShdw>
                </a:effectLst>
                <a:latin typeface="Eras Demi ITC" charset="0"/>
                <a:cs typeface="+mj-cs"/>
              </a:rPr>
              <a:t>детей</a:t>
            </a:r>
            <a:endParaRPr lang="es-ES" sz="4000" b="1" dirty="0">
              <a:ln>
                <a:noFill/>
              </a:ln>
              <a:effectLst>
                <a:glow rad="101600">
                  <a:schemeClr val="accent1">
                    <a:satMod val="175000"/>
                    <a:alpha val="40000"/>
                  </a:schemeClr>
                </a:glow>
                <a:outerShdw blurRad="38100" dist="38100" dir="2700000" algn="tl">
                  <a:srgbClr val="DDDDDD"/>
                </a:outerShdw>
              </a:effectLst>
              <a:latin typeface="Eras Demi ITC" charset="0"/>
              <a:cs typeface="+mj-cs"/>
            </a:endParaRPr>
          </a:p>
        </p:txBody>
      </p:sp>
      <p:sp>
        <p:nvSpPr>
          <p:cNvPr id="3" name="2 Marcador de contenido"/>
          <p:cNvSpPr>
            <a:spLocks noGrp="1"/>
          </p:cNvSpPr>
          <p:nvPr>
            <p:ph idx="1"/>
          </p:nvPr>
        </p:nvSpPr>
        <p:spPr>
          <a:xfrm>
            <a:off x="457200" y="1600200"/>
            <a:ext cx="5943600" cy="4800599"/>
          </a:xfrm>
        </p:spPr>
        <p:txBody>
          <a:bodyPr rtlCol="0">
            <a:normAutofit fontScale="92500" lnSpcReduction="20000"/>
          </a:bodyPr>
          <a:lstStyle/>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Субботняя </a:t>
            </a:r>
            <a:r>
              <a:rPr lang="ru-RU" sz="3600" b="1" dirty="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школа</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Малые </a:t>
            </a:r>
            <a:r>
              <a:rPr lang="ru-RU" sz="3600" b="1" dirty="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группы</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Молитвенные </a:t>
            </a:r>
            <a:r>
              <a:rPr lang="ru-RU" sz="3600" b="1" dirty="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группы</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Классы подготовки</a:t>
            </a:r>
          </a:p>
          <a:p>
            <a:pPr algn="l" eaLnBrk="1" fontAlgn="auto" hangingPunct="1">
              <a:spcBef>
                <a:spcPts val="0"/>
              </a:spcBef>
              <a:spcAft>
                <a:spcPts val="0"/>
              </a:spcAft>
              <a:buNone/>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   к крещению</a:t>
            </a:r>
            <a:endParaRPr lang="ru-RU" sz="3600" b="1" dirty="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endParaRP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Суббота детского служения</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Детские церкви</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Недели молитвы</a:t>
            </a: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Лагеря</a:t>
            </a:r>
            <a:endParaRPr lang="ru-RU" sz="3600" b="1" dirty="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endParaRPr>
          </a:p>
          <a:p>
            <a:pPr algn="l" eaLnBrk="1" fontAlgn="auto" hangingPunct="1">
              <a:spcBef>
                <a:spcPts val="0"/>
              </a:spcBef>
              <a:spcAft>
                <a:spcPts val="0"/>
              </a:spcAft>
              <a:defRPr/>
            </a:pPr>
            <a:r>
              <a:rPr lang="ru-RU"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rPr>
              <a:t>Походы</a:t>
            </a:r>
            <a:endParaRPr lang="es-ES" sz="3600" b="1" dirty="0" smtClean="0">
              <a:effectLst>
                <a:glow rad="101600">
                  <a:schemeClr val="accent2">
                    <a:satMod val="175000"/>
                    <a:alpha val="40000"/>
                  </a:schemeClr>
                </a:glow>
                <a:outerShdw blurRad="50800" dist="38100" algn="l" rotWithShape="0">
                  <a:prstClr val="black"/>
                </a:outerShdw>
              </a:effectLst>
              <a:latin typeface="Berlin Sans FB" pitchFamily="34" charset="0"/>
              <a:ea typeface="+mn-ea"/>
              <a:cs typeface="+mn-cs"/>
            </a:endParaRPr>
          </a:p>
        </p:txBody>
      </p:sp>
      <p:pic>
        <p:nvPicPr>
          <p:cNvPr id="16392" name="Picture 8" descr="C:\Documents and Settings\KohL\Local Settings\Temporary Internet Files\Content.IE5\W8M0BMTP\MP900316872[1].jpg"/>
          <p:cNvPicPr>
            <a:picLocks noChangeAspect="1" noChangeArrowheads="1"/>
          </p:cNvPicPr>
          <p:nvPr/>
        </p:nvPicPr>
        <p:blipFill>
          <a:blip r:embed="rId3" cstate="print"/>
          <a:srcRect r="39583"/>
          <a:stretch>
            <a:fillRect/>
          </a:stretch>
        </p:blipFill>
        <p:spPr bwMode="auto">
          <a:xfrm>
            <a:off x="5638800" y="4724400"/>
            <a:ext cx="2819400" cy="16002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49157" name="Picture 9" descr="C:\Documents and Settings\KohL\Local Settings\Temporary Internet Files\Content.IE5\M9TDA5ZA\MC900366392[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191000" y="5715000"/>
            <a:ext cx="1811338" cy="811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Рисунок 6" descr="C:\Документы Каминской\Логотип ОДС 2011\+ Логотип ОДС 1.jpg"/>
          <p:cNvPicPr/>
          <p:nvPr/>
        </p:nvPicPr>
        <p:blipFill>
          <a:blip r:embed="rId5"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65" dur="5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 calcmode="lin" valueType="num">
                                      <p:cBhvr>
                                        <p:cTn id="70"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1"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7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6763"/>
          </a:xfrm>
        </p:spPr>
        <p:txBody>
          <a:bodyPr rtlCol="0"/>
          <a:lstStyle/>
          <a:p>
            <a:pPr>
              <a:defRPr/>
            </a:pPr>
            <a:r>
              <a:rPr lang="ru-RU" b="1" dirty="0" smtClean="0">
                <a:ea typeface="+mj-ea"/>
                <a:cs typeface="+mj-cs"/>
              </a:rPr>
              <a:t>Планирование  программ</a:t>
            </a:r>
            <a:endParaRPr lang="en-US" dirty="0">
              <a:ea typeface="+mj-ea"/>
              <a:cs typeface="+mj-cs"/>
            </a:endParaRPr>
          </a:p>
        </p:txBody>
      </p:sp>
      <p:sp>
        <p:nvSpPr>
          <p:cNvPr id="3" name="Content Placeholder 2"/>
          <p:cNvSpPr>
            <a:spLocks noGrp="1"/>
          </p:cNvSpPr>
          <p:nvPr>
            <p:ph idx="1"/>
          </p:nvPr>
        </p:nvSpPr>
        <p:spPr>
          <a:xfrm>
            <a:off x="152400" y="1676401"/>
            <a:ext cx="6019800" cy="5181599"/>
          </a:xfrm>
        </p:spPr>
        <p:txBody>
          <a:bodyPr rtlCol="0">
            <a:noAutofit/>
          </a:bodyPr>
          <a:lstStyle/>
          <a:p>
            <a:pPr marL="742950" indent="-742950" algn="l">
              <a:spcBef>
                <a:spcPts val="0"/>
              </a:spcBef>
              <a:buFont typeface="Arial" charset="0"/>
              <a:buAutoNum type="arabicPeriod"/>
              <a:defRPr/>
            </a:pPr>
            <a:r>
              <a:rPr lang="ru-RU"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Молитва о руководстве</a:t>
            </a:r>
          </a:p>
          <a:p>
            <a:pPr marL="742950" indent="-742950" algn="l">
              <a:spcBef>
                <a:spcPts val="0"/>
              </a:spcBef>
              <a:buNone/>
              <a:defRPr/>
            </a:pPr>
            <a:endPar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endParaRPr>
          </a:p>
          <a:p>
            <a:pPr algn="l">
              <a:spcBef>
                <a:spcPts val="0"/>
              </a:spcBef>
              <a:buFont typeface="Arial" charset="0"/>
              <a:buNone/>
              <a:defRPr/>
            </a:pPr>
            <a:r>
              <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2. </a:t>
            </a:r>
            <a:r>
              <a:rPr lang="ru-RU"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Проведение   исследование</a:t>
            </a:r>
            <a:endPar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endParaRPr>
          </a:p>
          <a:p>
            <a:pPr algn="l">
              <a:spcBef>
                <a:spcPts val="0"/>
              </a:spcBef>
              <a:buFont typeface="Arial" charset="0"/>
              <a:buNone/>
              <a:defRPr/>
            </a:pPr>
            <a:r>
              <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	* </a:t>
            </a:r>
            <a:r>
              <a:rPr lang="ru-RU"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количество населения</a:t>
            </a:r>
            <a:endPar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endParaRPr>
          </a:p>
          <a:p>
            <a:pPr algn="l">
              <a:spcBef>
                <a:spcPts val="0"/>
              </a:spcBef>
              <a:buFont typeface="Arial" charset="0"/>
              <a:buNone/>
              <a:defRPr/>
            </a:pPr>
            <a:r>
              <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	* </a:t>
            </a:r>
            <a:r>
              <a:rPr lang="ru-RU"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семья с детьми </a:t>
            </a:r>
          </a:p>
          <a:p>
            <a:pPr algn="l">
              <a:spcBef>
                <a:spcPts val="0"/>
              </a:spcBef>
              <a:buFont typeface="Arial" charset="0"/>
              <a:buNone/>
              <a:defRPr/>
            </a:pPr>
            <a:r>
              <a:rPr lang="en-US"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	* </a:t>
            </a:r>
            <a:r>
              <a:rPr lang="ru-RU" sz="3600" dirty="0" smtClean="0">
                <a:ln>
                  <a:solidFill>
                    <a:srgbClr val="F2F2F2"/>
                  </a:solidFill>
                </a:ln>
                <a:effectLst>
                  <a:glow rad="101600">
                    <a:schemeClr val="accent2">
                      <a:satMod val="175000"/>
                      <a:alpha val="40000"/>
                    </a:schemeClr>
                  </a:glow>
                  <a:outerShdw blurRad="50800" dist="38100" algn="l" rotWithShape="0">
                    <a:prstClr val="black"/>
                  </a:outerShdw>
                </a:effectLst>
                <a:ea typeface="+mn-ea"/>
                <a:cs typeface="+mn-cs"/>
              </a:rPr>
              <a:t>увлечения детей</a:t>
            </a:r>
            <a:endParaRPr lang="en-US" sz="3200" dirty="0" smtClean="0">
              <a:ln>
                <a:solidFill>
                  <a:srgbClr val="F2F2F2"/>
                </a:solidFill>
              </a:ln>
              <a:effectLst>
                <a:glow rad="63500">
                  <a:schemeClr val="accent1">
                    <a:satMod val="175000"/>
                    <a:alpha val="40000"/>
                  </a:schemeClr>
                </a:glow>
                <a:outerShdw blurRad="50800" dist="38100" algn="l" rotWithShape="0">
                  <a:prstClr val="black"/>
                </a:outerShdw>
              </a:effectLst>
              <a:ea typeface="+mn-ea"/>
              <a:cs typeface="+mn-cs"/>
            </a:endParaRPr>
          </a:p>
        </p:txBody>
      </p:sp>
      <p:pic>
        <p:nvPicPr>
          <p:cNvPr id="60419" name="Picture 3" descr="C:\Documents and Settings\KohL\Local Settings\Temporary Internet Files\Content.IE5\0QYU8V2W\MP900262791[1].jpg"/>
          <p:cNvPicPr>
            <a:picLocks noChangeAspect="1" noChangeArrowheads="1"/>
          </p:cNvPicPr>
          <p:nvPr/>
        </p:nvPicPr>
        <p:blipFill>
          <a:blip r:embed="rId3" cstate="print"/>
          <a:srcRect l="6250" r="18750"/>
          <a:stretch>
            <a:fillRect/>
          </a:stretch>
        </p:blipFill>
        <p:spPr bwMode="auto">
          <a:xfrm>
            <a:off x="5715000" y="1828800"/>
            <a:ext cx="2743200" cy="2667000"/>
          </a:xfrm>
          <a:prstGeom prst="ellipse">
            <a:avLst/>
          </a:prstGeom>
          <a:noFill/>
          <a:ln w="28575">
            <a:solidFill>
              <a:schemeClr val="bg1"/>
            </a:solidFill>
          </a:ln>
        </p:spPr>
      </p:pic>
      <p:pic>
        <p:nvPicPr>
          <p:cNvPr id="60421" name="Picture 5" descr="C:\Documents and Settings\KohL\Local Settings\Temporary Internet Files\Content.IE5\C3O8SS7K\MP900309152[1].jpg"/>
          <p:cNvPicPr>
            <a:picLocks noChangeAspect="1" noChangeArrowheads="1"/>
          </p:cNvPicPr>
          <p:nvPr/>
        </p:nvPicPr>
        <p:blipFill>
          <a:blip r:embed="rId4" cstate="print"/>
          <a:srcRect t="25000" r="6683" b="4167"/>
          <a:stretch>
            <a:fillRect/>
          </a:stretch>
        </p:blipFill>
        <p:spPr bwMode="auto">
          <a:xfrm>
            <a:off x="6172200" y="4648200"/>
            <a:ext cx="2291862" cy="17526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1)">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heel(1)">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heel(1)">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heel(1)">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KohL\Local Settings\Temporary Internet Files\Content.IE5\C3O8SS7K\MP900442227[1].jpg"/>
          <p:cNvPicPr>
            <a:picLocks noChangeAspect="1" noChangeArrowheads="1"/>
          </p:cNvPicPr>
          <p:nvPr/>
        </p:nvPicPr>
        <p:blipFill>
          <a:blip r:embed="rId3" cstate="print"/>
          <a:srcRect t="11594" b="18845"/>
          <a:stretch>
            <a:fillRect/>
          </a:stretch>
        </p:blipFill>
        <p:spPr bwMode="auto">
          <a:xfrm>
            <a:off x="6087478" y="5029200"/>
            <a:ext cx="3031121" cy="151014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172200" y="2209800"/>
            <a:ext cx="1981200" cy="2133600"/>
          </a:xfrm>
          <a:prstGeom prst="ellipse">
            <a:avLst/>
          </a:prstGeom>
          <a:noFill/>
          <a:ln w="9525">
            <a:noFill/>
            <a:miter lim="800000"/>
            <a:headEnd/>
            <a:tailEnd/>
          </a:ln>
          <a:effectLst>
            <a:softEdge rad="31750"/>
          </a:effectLst>
        </p:spPr>
      </p:pic>
      <p:sp>
        <p:nvSpPr>
          <p:cNvPr id="2" name="1 Título"/>
          <p:cNvSpPr>
            <a:spLocks noGrp="1"/>
          </p:cNvSpPr>
          <p:nvPr>
            <p:ph type="title"/>
          </p:nvPr>
        </p:nvSpPr>
        <p:spPr>
          <a:xfrm>
            <a:off x="457200" y="228600"/>
            <a:ext cx="8229600" cy="919163"/>
          </a:xfrm>
        </p:spPr>
        <p:txBody>
          <a:bodyPr/>
          <a:lstStyle/>
          <a:p>
            <a:pPr eaLnBrk="1" hangingPunct="1">
              <a:defRPr/>
            </a:pPr>
            <a:r>
              <a:rPr lang="ru-RU" sz="4400" b="1" dirty="0" smtClean="0"/>
              <a:t>Поколение 4-14 в регионе 10-40 </a:t>
            </a:r>
            <a:endParaRPr lang="es-ES" sz="4400" b="1" dirty="0">
              <a:ln>
                <a:noFill/>
              </a:ln>
              <a:solidFill>
                <a:srgbClr val="FF6600"/>
              </a:solidFill>
              <a:effectLst>
                <a:outerShdw blurRad="38100" dist="38100" dir="2700000" algn="tl">
                  <a:srgbClr val="DDDDDD"/>
                </a:outerShdw>
              </a:effectLst>
              <a:latin typeface="Eras Demi ITC" charset="0"/>
              <a:cs typeface="+mj-cs"/>
            </a:endParaRPr>
          </a:p>
        </p:txBody>
      </p:sp>
      <p:sp>
        <p:nvSpPr>
          <p:cNvPr id="3" name="2 Marcador de contenido"/>
          <p:cNvSpPr>
            <a:spLocks noGrp="1"/>
          </p:cNvSpPr>
          <p:nvPr>
            <p:ph idx="1"/>
          </p:nvPr>
        </p:nvSpPr>
        <p:spPr>
          <a:xfrm>
            <a:off x="0" y="1219200"/>
            <a:ext cx="6629400" cy="5105400"/>
          </a:xfrm>
        </p:spPr>
        <p:txBody>
          <a:bodyPr rtlCol="0">
            <a:noAutofit/>
          </a:bodyPr>
          <a:lstStyle/>
          <a:p>
            <a:pPr lvl="0"/>
            <a:r>
              <a:rPr lang="ru-RU" sz="3200" dirty="0" smtClean="0">
                <a:solidFill>
                  <a:srgbClr val="FFFF00"/>
                </a:solidFill>
              </a:rPr>
              <a:t>70%  от всех детей в возрасте от 4 до 10 лет, проживающих на земном шаре, живут в регионе 10-40. </a:t>
            </a:r>
          </a:p>
          <a:p>
            <a:pPr lvl="0"/>
            <a:r>
              <a:rPr lang="ru-RU" sz="3200" dirty="0" smtClean="0">
                <a:solidFill>
                  <a:srgbClr val="FFFF00"/>
                </a:solidFill>
              </a:rPr>
              <a:t>В этом регионе существует наибольшая необходимость в Евангельской вести.  </a:t>
            </a:r>
          </a:p>
          <a:p>
            <a:pPr lvl="0"/>
            <a:r>
              <a:rPr lang="ru-RU" sz="3200" dirty="0" smtClean="0">
                <a:solidFill>
                  <a:srgbClr val="FFFF00"/>
                </a:solidFill>
              </a:rPr>
              <a:t>Поколение 4-14 наиболее восприимчиво к принятию вести о Боге и способно меняться под воздействием духовных истин. </a:t>
            </a:r>
            <a:endParaRPr lang="ru-RU" sz="3200" dirty="0">
              <a:solidFill>
                <a:srgbClr val="FFFF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766763"/>
          </a:xfrm>
        </p:spPr>
        <p:txBody>
          <a:bodyPr rtlCol="0"/>
          <a:lstStyle/>
          <a:p>
            <a:pPr>
              <a:defRPr/>
            </a:pPr>
            <a:r>
              <a:rPr lang="ru-RU" b="1" dirty="0" smtClean="0">
                <a:ea typeface="+mj-ea"/>
                <a:cs typeface="+mj-cs"/>
              </a:rPr>
              <a:t>Планирование  программ</a:t>
            </a:r>
            <a:endParaRPr lang="en-US" dirty="0">
              <a:ea typeface="+mj-ea"/>
              <a:cs typeface="+mj-cs"/>
            </a:endParaRPr>
          </a:p>
        </p:txBody>
      </p:sp>
      <p:sp>
        <p:nvSpPr>
          <p:cNvPr id="3" name="Content Placeholder 2"/>
          <p:cNvSpPr>
            <a:spLocks noGrp="1"/>
          </p:cNvSpPr>
          <p:nvPr>
            <p:ph idx="1"/>
          </p:nvPr>
        </p:nvSpPr>
        <p:spPr>
          <a:xfrm>
            <a:off x="228600" y="1371600"/>
            <a:ext cx="6248400" cy="5348288"/>
          </a:xfrm>
        </p:spPr>
        <p:txBody>
          <a:bodyPr rtlCol="0">
            <a:noAutofit/>
          </a:bodyPr>
          <a:lstStyle/>
          <a:p>
            <a:pPr algn="l">
              <a:lnSpc>
                <a:spcPct val="90000"/>
              </a:lnSpc>
              <a:spcBef>
                <a:spcPts val="0"/>
              </a:spcBef>
              <a:buFont typeface="Arial" charset="0"/>
              <a:buNone/>
              <a:defRPr/>
            </a:pPr>
            <a:r>
              <a:rPr lang="en-US" sz="40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3.</a:t>
            </a:r>
            <a:r>
              <a:rPr lang="ru-RU" sz="40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Определение приоритетов программы</a:t>
            </a:r>
          </a:p>
          <a:p>
            <a:pPr algn="l">
              <a:lnSpc>
                <a:spcPct val="90000"/>
              </a:lnSpc>
              <a:spcBef>
                <a:spcPts val="0"/>
              </a:spcBef>
              <a:buFont typeface="Arial" charset="0"/>
              <a:buNone/>
              <a:defRPr/>
            </a:pPr>
            <a:endPar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endParaRPr>
          </a:p>
          <a:p>
            <a:pPr algn="l">
              <a:lnSpc>
                <a:spcPct val="90000"/>
              </a:lnSpc>
              <a:spcBef>
                <a:spcPts val="0"/>
              </a:spcBef>
              <a:buFont typeface="Arial" charset="0"/>
              <a:buNone/>
              <a:defRPr/>
            </a:pPr>
            <a:r>
              <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4.</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Средства, ресурсы </a:t>
            </a:r>
          </a:p>
          <a:p>
            <a:pPr algn="l">
              <a:lnSpc>
                <a:spcPct val="90000"/>
              </a:lnSpc>
              <a:spcBef>
                <a:spcPts val="0"/>
              </a:spcBef>
              <a:buFont typeface="Arial" charset="0"/>
              <a:buNone/>
              <a:defRPr/>
            </a:pPr>
            <a:r>
              <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 </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Кадры</a:t>
            </a:r>
            <a:endPar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endParaRPr>
          </a:p>
          <a:p>
            <a:pPr algn="l">
              <a:lnSpc>
                <a:spcPct val="90000"/>
              </a:lnSpc>
              <a:buFont typeface="Arial" charset="0"/>
              <a:buNone/>
              <a:defRPr/>
            </a:pPr>
            <a:r>
              <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 </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Материал</a:t>
            </a:r>
            <a:endPar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endParaRPr>
          </a:p>
          <a:p>
            <a:pPr algn="l">
              <a:lnSpc>
                <a:spcPct val="90000"/>
              </a:lnSpc>
              <a:buFont typeface="Arial" charset="0"/>
              <a:buNone/>
              <a:defRPr/>
            </a:pP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a:t>
            </a:r>
            <a:r>
              <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rPr>
              <a:t>* </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Финансы </a:t>
            </a:r>
          </a:p>
          <a:p>
            <a:pPr algn="l">
              <a:lnSpc>
                <a:spcPct val="90000"/>
              </a:lnSpc>
              <a:buFont typeface="Arial" charset="0"/>
              <a:buNone/>
              <a:defRPr/>
            </a:pP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5</a:t>
            </a:r>
            <a:r>
              <a:rPr lang="en-US"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a:t>
            </a: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Реклама </a:t>
            </a:r>
          </a:p>
          <a:p>
            <a:pPr algn="l">
              <a:lnSpc>
                <a:spcPct val="90000"/>
              </a:lnSpc>
              <a:buFont typeface="Arial" charset="0"/>
              <a:buNone/>
              <a:defRPr/>
            </a:pPr>
            <a:r>
              <a:rPr lang="ru-RU" sz="3600" dirty="0" smtClean="0">
                <a:ln>
                  <a:noFill/>
                </a:ln>
                <a:effectLst>
                  <a:glow rad="101600">
                    <a:schemeClr val="accent2">
                      <a:satMod val="175000"/>
                      <a:alpha val="40000"/>
                    </a:schemeClr>
                  </a:glow>
                  <a:outerShdw blurRad="50800" dist="38100" dir="13500000" algn="br" rotWithShape="0">
                    <a:prstClr val="black">
                      <a:alpha val="40000"/>
                    </a:prstClr>
                  </a:outerShdw>
                </a:effectLst>
                <a:ea typeface="+mn-ea"/>
                <a:cs typeface="+mn-cs"/>
              </a:rPr>
              <a:t> (Оценка программы)</a:t>
            </a:r>
            <a:endParaRPr lang="en-US" sz="3600" dirty="0">
              <a:ln>
                <a:noFill/>
              </a:ln>
              <a:effectLst>
                <a:outerShdw blurRad="50800" dist="38100" dir="13500000" algn="br" rotWithShape="0">
                  <a:prstClr val="black">
                    <a:alpha val="40000"/>
                  </a:prstClr>
                </a:outerShdw>
              </a:effectLst>
              <a:ea typeface="+mn-ea"/>
              <a:cs typeface="+mn-cs"/>
            </a:endParaRPr>
          </a:p>
        </p:txBody>
      </p:sp>
      <p:pic>
        <p:nvPicPr>
          <p:cNvPr id="61443" name="Picture 3" descr="C:\Documents and Settings\KohL\Local Settings\Temporary Internet Files\Content.IE5\D79T14PK\MP900431203[1].jpg"/>
          <p:cNvPicPr>
            <a:picLocks noChangeAspect="1" noChangeArrowheads="1"/>
          </p:cNvPicPr>
          <p:nvPr/>
        </p:nvPicPr>
        <p:blipFill>
          <a:blip r:embed="rId3" cstate="print"/>
          <a:srcRect/>
          <a:stretch>
            <a:fillRect/>
          </a:stretch>
        </p:blipFill>
        <p:spPr bwMode="auto">
          <a:xfrm>
            <a:off x="5715000" y="1752600"/>
            <a:ext cx="2819400" cy="2819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1444" name="Picture 4" descr="C:\Documents and Settings\KohL\Local Settings\Temporary Internet Files\Content.IE5\TPFSLOAS\MP900422734[1].jpg"/>
          <p:cNvPicPr>
            <a:picLocks noChangeAspect="1" noChangeArrowheads="1"/>
          </p:cNvPicPr>
          <p:nvPr/>
        </p:nvPicPr>
        <p:blipFill>
          <a:blip r:embed="rId4" cstate="print"/>
          <a:srcRect/>
          <a:stretch>
            <a:fillRect/>
          </a:stretch>
        </p:blipFill>
        <p:spPr bwMode="auto">
          <a:xfrm>
            <a:off x="6172200" y="4343400"/>
            <a:ext cx="2286000" cy="2286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Righ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lide(fromRight)">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lide(fromRight)">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lide(fromRight)">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slide(fromRight)">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slide(fromRight)">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152400"/>
            <a:ext cx="8382000" cy="842963"/>
          </a:xfrm>
        </p:spPr>
        <p:txBody>
          <a:bodyPr rtlCol="0"/>
          <a:lstStyle/>
          <a:p>
            <a:r>
              <a:rPr lang="ru-RU" b="1" dirty="0" smtClean="0"/>
              <a:t>4 ключа, открывающих детям дверь спасения</a:t>
            </a:r>
            <a:endParaRPr lang="ru-RU" dirty="0"/>
          </a:p>
        </p:txBody>
      </p:sp>
      <p:sp>
        <p:nvSpPr>
          <p:cNvPr id="7" name="Content Placeholder 6"/>
          <p:cNvSpPr>
            <a:spLocks noGrp="1"/>
          </p:cNvSpPr>
          <p:nvPr>
            <p:ph sz="half" idx="2"/>
          </p:nvPr>
        </p:nvSpPr>
        <p:spPr>
          <a:xfrm>
            <a:off x="0" y="1219200"/>
            <a:ext cx="6553200" cy="2743200"/>
          </a:xfrm>
        </p:spPr>
        <p:txBody>
          <a:bodyPr rtlCol="0">
            <a:normAutofit/>
          </a:bodyPr>
          <a:lstStyle/>
          <a:p>
            <a:pPr marL="228600" algn="l">
              <a:spcAft>
                <a:spcPts val="0"/>
              </a:spcAft>
            </a:pPr>
            <a:r>
              <a:rPr lang="en-US" sz="3200" b="1" dirty="0" smtClean="0">
                <a:solidFill>
                  <a:srgbClr val="FFFF00"/>
                </a:solidFill>
                <a:ea typeface="+mn-ea"/>
                <a:cs typeface="+mn-cs"/>
              </a:rPr>
              <a:t>1</a:t>
            </a:r>
            <a:r>
              <a:rPr lang="ru-RU" sz="3200" b="1" dirty="0" smtClean="0">
                <a:solidFill>
                  <a:srgbClr val="FFFF00"/>
                </a:solidFill>
                <a:ea typeface="+mn-ea"/>
                <a:cs typeface="+mn-cs"/>
              </a:rPr>
              <a:t> </a:t>
            </a:r>
            <a:r>
              <a:rPr lang="ru-RU" sz="3200" b="1" dirty="0" smtClean="0">
                <a:solidFill>
                  <a:srgbClr val="FFFF00"/>
                </a:solidFill>
                <a:latin typeface="Times New Roman"/>
                <a:ea typeface="Times New Roman"/>
                <a:cs typeface="Times New Roman"/>
              </a:rPr>
              <a:t>ключ: установление взаимоотношений с ребёнком   </a:t>
            </a:r>
            <a:endParaRPr lang="ru-RU" sz="3200" dirty="0" smtClean="0">
              <a:solidFill>
                <a:srgbClr val="FFFF00"/>
              </a:solidFill>
              <a:latin typeface="Cambria"/>
              <a:ea typeface="Times New Roman"/>
              <a:cs typeface="Times New Roman"/>
            </a:endParaRPr>
          </a:p>
          <a:p>
            <a:pPr marL="228600" algn="l">
              <a:spcAft>
                <a:spcPts val="0"/>
              </a:spcAft>
              <a:buNone/>
            </a:pPr>
            <a:r>
              <a:rPr lang="ru-RU" sz="3200" b="1" dirty="0" smtClean="0">
                <a:solidFill>
                  <a:srgbClr val="FFFF00"/>
                </a:solidFill>
                <a:latin typeface="Times New Roman"/>
                <a:ea typeface="Times New Roman"/>
                <a:cs typeface="Times New Roman"/>
              </a:rPr>
              <a:t>  по евангельской модели </a:t>
            </a:r>
            <a:endParaRPr lang="ru-RU" sz="3200" dirty="0" smtClean="0">
              <a:solidFill>
                <a:srgbClr val="FFFF00"/>
              </a:solidFill>
              <a:latin typeface="Cambria"/>
              <a:ea typeface="Times New Roman"/>
              <a:cs typeface="Times New Roman"/>
            </a:endParaRPr>
          </a:p>
        </p:txBody>
      </p:sp>
      <p:pic>
        <p:nvPicPr>
          <p:cNvPr id="8" name="Рисунок 7" descr="C:\Документы Каминской\Логотип ОДС 2011\+ Логотип ОДС 1.jpg"/>
          <p:cNvPicPr/>
          <p:nvPr/>
        </p:nvPicPr>
        <p:blipFill>
          <a:blip r:embed="rId3" cstate="print"/>
          <a:srcRect l="3720" t="1182" r="3862" b="3535"/>
          <a:stretch>
            <a:fillRect/>
          </a:stretch>
        </p:blipFill>
        <p:spPr bwMode="auto">
          <a:xfrm>
            <a:off x="5867400" y="1905000"/>
            <a:ext cx="2743200" cy="2819400"/>
          </a:xfrm>
          <a:prstGeom prst="ellipse">
            <a:avLst/>
          </a:prstGeom>
          <a:noFill/>
          <a:ln w="9525">
            <a:noFill/>
            <a:miter lim="800000"/>
            <a:headEnd/>
            <a:tailEnd/>
          </a:ln>
          <a:effectLst>
            <a:softEdge rad="31750"/>
          </a:effectLst>
        </p:spPr>
      </p:pic>
      <p:pic>
        <p:nvPicPr>
          <p:cNvPr id="51204" name="Content Placeholder 5" descr="CEF-home-boy-1-1.png"/>
          <p:cNvPicPr>
            <a:picLocks noGrp="1" noChangeAspect="1"/>
          </p:cNvPicPr>
          <p:nvPr>
            <p:ph sz="half" idx="1"/>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91200" y="228600"/>
            <a:ext cx="3200400" cy="2476500"/>
          </a:xfrm>
        </p:spPr>
      </p:pic>
      <p:graphicFrame>
        <p:nvGraphicFramePr>
          <p:cNvPr id="9" name="Content Placeholder 6"/>
          <p:cNvGraphicFramePr>
            <a:graphicFrameLocks/>
          </p:cNvGraphicFramePr>
          <p:nvPr>
            <p:extLst>
              <p:ext uri="{D42A27DB-BD31-4B8C-83A1-F6EECF244321}">
                <p14:modId xmlns="" xmlns:p14="http://schemas.microsoft.com/office/powerpoint/2010/main" val="943537083"/>
              </p:ext>
            </p:extLst>
          </p:nvPr>
        </p:nvGraphicFramePr>
        <p:xfrm>
          <a:off x="-533400" y="2971800"/>
          <a:ext cx="7391400" cy="3886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TextBox 9"/>
          <p:cNvSpPr txBox="1"/>
          <p:nvPr/>
        </p:nvSpPr>
        <p:spPr>
          <a:xfrm>
            <a:off x="3810000" y="3048000"/>
            <a:ext cx="2286000" cy="830997"/>
          </a:xfrm>
          <a:prstGeom prst="rect">
            <a:avLst/>
          </a:prstGeom>
          <a:noFill/>
        </p:spPr>
        <p:txBody>
          <a:bodyPr wrap="square">
            <a:spAutoFit/>
          </a:bodyPr>
          <a:lstStyle/>
          <a:p>
            <a:pPr>
              <a:defRPr/>
            </a:pPr>
            <a:r>
              <a:rPr lang="ru-RU" sz="2400" b="1" dirty="0" smtClean="0">
                <a:solidFill>
                  <a:schemeClr val="bg1"/>
                </a:solidFill>
                <a:latin typeface="+mn-lt"/>
                <a:ea typeface="+mn-ea"/>
              </a:rPr>
              <a:t>Построение</a:t>
            </a:r>
          </a:p>
          <a:p>
            <a:pPr>
              <a:defRPr/>
            </a:pPr>
            <a:r>
              <a:rPr lang="ru-RU" sz="2400" b="1" dirty="0" smtClean="0">
                <a:solidFill>
                  <a:schemeClr val="bg1"/>
                </a:solidFill>
                <a:latin typeface="+mn-lt"/>
                <a:ea typeface="+mn-ea"/>
              </a:rPr>
              <a:t>отношений</a:t>
            </a:r>
            <a:endParaRPr lang="en-US" sz="2400" b="1" dirty="0">
              <a:solidFill>
                <a:schemeClr val="bg1"/>
              </a:solidFill>
              <a:latin typeface="+mn-lt"/>
              <a:ea typeface="+mn-ea"/>
            </a:endParaRPr>
          </a:p>
        </p:txBody>
      </p:sp>
      <p:sp>
        <p:nvSpPr>
          <p:cNvPr id="11" name="TextBox 10"/>
          <p:cNvSpPr txBox="1"/>
          <p:nvPr/>
        </p:nvSpPr>
        <p:spPr>
          <a:xfrm>
            <a:off x="6096000" y="4953000"/>
            <a:ext cx="1752600" cy="1200329"/>
          </a:xfrm>
          <a:prstGeom prst="rect">
            <a:avLst/>
          </a:prstGeom>
          <a:noFill/>
        </p:spPr>
        <p:txBody>
          <a:bodyPr wrap="square">
            <a:spAutoFit/>
          </a:bodyPr>
          <a:lstStyle/>
          <a:p>
            <a:pPr algn="ctr">
              <a:defRPr/>
            </a:pPr>
            <a:r>
              <a:rPr lang="ru-RU" sz="2400" b="1" dirty="0">
                <a:solidFill>
                  <a:schemeClr val="bg1"/>
                </a:solidFill>
                <a:latin typeface="+mn-lt"/>
                <a:ea typeface="+mn-ea"/>
              </a:rPr>
              <a:t>П</a:t>
            </a:r>
            <a:r>
              <a:rPr lang="ru-RU" sz="2400" b="1" dirty="0" smtClean="0">
                <a:solidFill>
                  <a:schemeClr val="bg1"/>
                </a:solidFill>
                <a:latin typeface="+mn-lt"/>
                <a:ea typeface="+mn-ea"/>
              </a:rPr>
              <a:t>оддержка и ободрение</a:t>
            </a:r>
            <a:endParaRPr lang="en-US" sz="2400" b="1" dirty="0">
              <a:solidFill>
                <a:schemeClr val="bg1"/>
              </a:solidFill>
              <a:latin typeface="+mn-lt"/>
              <a:ea typeface="+mn-ea"/>
            </a:endParaRPr>
          </a:p>
        </p:txBody>
      </p:sp>
      <p:sp>
        <p:nvSpPr>
          <p:cNvPr id="12" name="TextBox 8"/>
          <p:cNvSpPr txBox="1">
            <a:spLocks noChangeArrowheads="1"/>
          </p:cNvSpPr>
          <p:nvPr/>
        </p:nvSpPr>
        <p:spPr bwMode="auto">
          <a:xfrm>
            <a:off x="152400" y="5657671"/>
            <a:ext cx="2743200"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ru-RU" b="1" dirty="0" smtClean="0">
                <a:solidFill>
                  <a:schemeClr val="bg1"/>
                </a:solidFill>
                <a:latin typeface="Calibri" pitchFamily="34" charset="0"/>
              </a:rPr>
              <a:t>Вовлечение родителей и родственников</a:t>
            </a:r>
            <a:endParaRPr lang="en-US" b="1" dirty="0">
              <a:solidFill>
                <a:schemeClr val="bg1"/>
              </a:solidFill>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0"/>
            <a:ext cx="8229600" cy="1219200"/>
          </a:xfrm>
        </p:spPr>
        <p:txBody>
          <a:bodyPr rtlCol="0"/>
          <a:lstStyle/>
          <a:p>
            <a:pPr>
              <a:defRPr/>
            </a:pPr>
            <a:r>
              <a:rPr lang="ru-RU" b="1" dirty="0" smtClean="0"/>
              <a:t>4 ключа, открывающих детям дверь спасения</a:t>
            </a:r>
            <a:endParaRPr lang="en-US" dirty="0">
              <a:ln>
                <a:solidFill>
                  <a:srgbClr val="F2F2F2"/>
                </a:solidFill>
              </a:ln>
              <a:solidFill>
                <a:srgbClr val="FF6600"/>
              </a:solidFill>
              <a:ea typeface="+mj-ea"/>
              <a:cs typeface="+mj-cs"/>
            </a:endParaRPr>
          </a:p>
        </p:txBody>
      </p:sp>
      <p:sp>
        <p:nvSpPr>
          <p:cNvPr id="7" name="Content Placeholder 6"/>
          <p:cNvSpPr>
            <a:spLocks noGrp="1"/>
          </p:cNvSpPr>
          <p:nvPr>
            <p:ph sz="half" idx="2"/>
          </p:nvPr>
        </p:nvSpPr>
        <p:spPr>
          <a:xfrm>
            <a:off x="228600" y="1371600"/>
            <a:ext cx="6019800" cy="5181600"/>
          </a:xfrm>
        </p:spPr>
        <p:txBody>
          <a:bodyPr rtlCol="0">
            <a:normAutofit fontScale="85000" lnSpcReduction="20000"/>
          </a:bodyPr>
          <a:lstStyle/>
          <a:p>
            <a:pPr marL="457200" algn="l">
              <a:spcAft>
                <a:spcPts val="0"/>
              </a:spcAft>
            </a:pPr>
            <a:r>
              <a:rPr lang="ru-RU" sz="4400" b="1" dirty="0" smtClean="0">
                <a:solidFill>
                  <a:srgbClr val="FFFF00"/>
                </a:solidFill>
                <a:latin typeface="Times New Roman"/>
                <a:ea typeface="Times New Roman"/>
                <a:cs typeface="Times New Roman"/>
              </a:rPr>
              <a:t>2 ключ: раскрытие Благой вести во всей её  полноте</a:t>
            </a:r>
            <a:endParaRPr lang="ru-RU" sz="4000" dirty="0" smtClean="0">
              <a:solidFill>
                <a:srgbClr val="FFFF00"/>
              </a:solidFill>
              <a:latin typeface="Cambria"/>
              <a:ea typeface="Times New Roman"/>
              <a:cs typeface="Times New Roman"/>
            </a:endParaRPr>
          </a:p>
          <a:p>
            <a:pPr marL="0" indent="0" algn="l">
              <a:spcBef>
                <a:spcPts val="0"/>
              </a:spcBef>
              <a:buFont typeface="Arial" charset="0"/>
              <a:buNone/>
              <a:defRPr/>
            </a:pPr>
            <a:r>
              <a:rPr lang="ru-RU" sz="3900" b="1" dirty="0" smtClean="0">
                <a:effectLst>
                  <a:glow rad="63500">
                    <a:schemeClr val="accent1">
                      <a:satMod val="175000"/>
                      <a:alpha val="40000"/>
                    </a:schemeClr>
                  </a:glow>
                  <a:outerShdw blurRad="50800" dist="38100" algn="l" rotWithShape="0">
                    <a:prstClr val="black"/>
                  </a:outerShdw>
                </a:effectLst>
                <a:latin typeface="Arial Narrow"/>
                <a:ea typeface="+mn-ea"/>
                <a:cs typeface="Arial Narrow"/>
              </a:rPr>
              <a:t>Необходимо:</a:t>
            </a:r>
            <a:endParaRPr lang="en-US" sz="3900" b="1" dirty="0" smtClean="0">
              <a:effectLst>
                <a:glow rad="63500">
                  <a:schemeClr val="accent1">
                    <a:satMod val="175000"/>
                    <a:alpha val="40000"/>
                  </a:schemeClr>
                </a:glow>
                <a:outerShdw blurRad="50800" dist="38100" algn="l" rotWithShape="0">
                  <a:prstClr val="black"/>
                </a:outerShdw>
              </a:effectLst>
              <a:latin typeface="Arial Narrow"/>
              <a:ea typeface="+mn-ea"/>
              <a:cs typeface="Arial Narrow"/>
            </a:endParaRPr>
          </a:p>
          <a:p>
            <a:pPr lvl="0" algn="l"/>
            <a:r>
              <a:rPr lang="ru-RU" sz="3600" dirty="0" smtClean="0"/>
              <a:t>открыть детям их нужду в Иисусе Христе как единственном, Кто может спасти их</a:t>
            </a:r>
          </a:p>
          <a:p>
            <a:pPr lvl="0" algn="l"/>
            <a:r>
              <a:rPr lang="ru-RU" sz="3600" dirty="0" smtClean="0"/>
              <a:t>рассказывать о Благой вести милости и любви Бога</a:t>
            </a:r>
          </a:p>
          <a:p>
            <a:pPr lvl="0" algn="l"/>
            <a:r>
              <a:rPr lang="ru-RU" sz="3600" dirty="0" smtClean="0"/>
              <a:t>учить Божьему закону </a:t>
            </a:r>
            <a:endParaRPr lang="ru-RU" sz="3600" dirty="0"/>
          </a:p>
        </p:txBody>
      </p:sp>
      <p:pic>
        <p:nvPicPr>
          <p:cNvPr id="20486" name="Picture 6" descr="C:\Documents and Settings\KohL\Local Settings\Temporary Internet Files\Content.IE5\GRNPF30R\MC900183596[1].wmf"/>
          <p:cNvPicPr>
            <a:picLocks noChangeAspect="1" noChangeArrowheads="1"/>
          </p:cNvPicPr>
          <p:nvPr/>
        </p:nvPicPr>
        <p:blipFill>
          <a:blip r:embed="rId3" cstate="print"/>
          <a:srcRect/>
          <a:stretch>
            <a:fillRect/>
          </a:stretch>
        </p:blipFill>
        <p:spPr bwMode="auto">
          <a:xfrm>
            <a:off x="6434088" y="5029200"/>
            <a:ext cx="1795511" cy="156728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Рисунок 7" descr="C:\Документы Каминской\Логотип ОДС 2011\+ Логотип ОДС 1.jpg"/>
          <p:cNvPicPr/>
          <p:nvPr/>
        </p:nvPicPr>
        <p:blipFill>
          <a:blip r:embed="rId4" cstate="print"/>
          <a:srcRect l="3720" t="1182" r="3862" b="3535"/>
          <a:stretch>
            <a:fillRect/>
          </a:stretch>
        </p:blipFill>
        <p:spPr bwMode="auto">
          <a:xfrm>
            <a:off x="5791200" y="1905000"/>
            <a:ext cx="2743200" cy="2819400"/>
          </a:xfrm>
          <a:prstGeom prst="ellipse">
            <a:avLst/>
          </a:prstGeom>
          <a:noFill/>
          <a:ln w="9525">
            <a:noFill/>
            <a:miter lim="800000"/>
            <a:headEnd/>
            <a:tailEnd/>
          </a:ln>
          <a:effectLst>
            <a:softEdge rad="31750"/>
          </a:effectLst>
        </p:spPr>
      </p:pic>
      <p:pic>
        <p:nvPicPr>
          <p:cNvPr id="53252" name="Content Placeholder 8" descr="CEF-home-girl-1-1.png"/>
          <p:cNvPicPr>
            <a:picLocks noGrp="1" noChangeAspect="1"/>
          </p:cNvPicPr>
          <p:nvPr>
            <p:ph sz="half" idx="1"/>
          </p:nvPr>
        </p:nvPicPr>
        <p:blipFill>
          <a:blip r:embed="rId5" cstate="print">
            <a:extLst>
              <a:ext uri="{28A0092B-C50C-407E-A947-70E740481C1C}">
                <a14:useLocalDpi xmlns="" xmlns:a14="http://schemas.microsoft.com/office/drawing/2010/main" val="0"/>
              </a:ext>
            </a:extLst>
          </a:blip>
          <a:srcRect/>
          <a:stretch>
            <a:fillRect/>
          </a:stretch>
        </p:blipFill>
        <p:spPr bwMode="auto">
          <a:xfrm rot="533154">
            <a:off x="5822950" y="249238"/>
            <a:ext cx="3438525" cy="2660650"/>
          </a:xfr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p:cTn id="7"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7">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xEl>
                                              <p:pRg st="3" end="3"/>
                                            </p:txEl>
                                          </p:spTgt>
                                        </p:tgtEl>
                                        <p:attrNameLst>
                                          <p:attrName>style.visibility</p:attrName>
                                        </p:attrNameLst>
                                      </p:cBhvr>
                                      <p:to>
                                        <p:strVal val="visible"/>
                                      </p:to>
                                    </p:set>
                                    <p:anim calcmode="lin" valueType="num">
                                      <p:cBhvr>
                                        <p:cTn id="14"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7">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p:cTn id="21"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7">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625" y="0"/>
            <a:ext cx="8229600" cy="1295400"/>
          </a:xfrm>
        </p:spPr>
        <p:txBody>
          <a:bodyPr rtlCol="0"/>
          <a:lstStyle/>
          <a:p>
            <a:pPr eaLnBrk="1" fontAlgn="auto" hangingPunct="1">
              <a:spcAft>
                <a:spcPts val="0"/>
              </a:spcAft>
              <a:defRPr/>
            </a:pPr>
            <a:r>
              <a:rPr lang="ru-RU" b="1" dirty="0" smtClean="0"/>
              <a:t>4 ключа, открывающих детям дверь спасения</a:t>
            </a:r>
            <a:endParaRPr lang="es-ES" b="1" dirty="0">
              <a:ln>
                <a:solidFill>
                  <a:srgbClr val="F2F2F2"/>
                </a:solidFill>
              </a:ln>
              <a:solidFill>
                <a:srgbClr val="FF6600"/>
              </a:solidFill>
              <a:ea typeface="+mj-ea"/>
              <a:cs typeface="+mj-cs"/>
            </a:endParaRPr>
          </a:p>
        </p:txBody>
      </p:sp>
      <p:sp>
        <p:nvSpPr>
          <p:cNvPr id="3" name="2 Marcador de contenido"/>
          <p:cNvSpPr>
            <a:spLocks noGrp="1"/>
          </p:cNvSpPr>
          <p:nvPr>
            <p:ph sz="half" idx="1"/>
          </p:nvPr>
        </p:nvSpPr>
        <p:spPr/>
        <p:txBody>
          <a:bodyPr rtlCol="0">
            <a:normAutofit/>
          </a:bodyPr>
          <a:lstStyle/>
          <a:p>
            <a:pPr algn="l">
              <a:spcBef>
                <a:spcPts val="0"/>
              </a:spcBef>
              <a:buFont typeface="Arial" charset="0"/>
              <a:buNone/>
              <a:defRPr/>
            </a:pPr>
            <a:endParaRPr lang="en-US" sz="3200" b="1" dirty="0" smtClean="0">
              <a:solidFill>
                <a:srgbClr val="FFFF00"/>
              </a:solidFill>
              <a:ea typeface="+mn-ea"/>
              <a:cs typeface="+mn-cs"/>
            </a:endParaRPr>
          </a:p>
          <a:p>
            <a:pPr algn="l">
              <a:spcBef>
                <a:spcPts val="0"/>
              </a:spcBef>
              <a:buFont typeface="Arial" charset="0"/>
              <a:buNone/>
              <a:defRPr/>
            </a:pPr>
            <a:endParaRPr lang="es-ES" sz="3200" b="1" dirty="0">
              <a:latin typeface="Berlin Sans FB" pitchFamily="34" charset="0"/>
              <a:ea typeface="+mn-ea"/>
              <a:cs typeface="+mn-cs"/>
            </a:endParaRPr>
          </a:p>
        </p:txBody>
      </p:sp>
      <p:sp>
        <p:nvSpPr>
          <p:cNvPr id="7" name="Content Placeholder 6"/>
          <p:cNvSpPr>
            <a:spLocks noGrp="1"/>
          </p:cNvSpPr>
          <p:nvPr>
            <p:ph sz="half" idx="2"/>
          </p:nvPr>
        </p:nvSpPr>
        <p:spPr>
          <a:xfrm>
            <a:off x="152400" y="1600200"/>
            <a:ext cx="6096000" cy="5257800"/>
          </a:xfrm>
        </p:spPr>
        <p:txBody>
          <a:bodyPr rtlCol="0">
            <a:noAutofit/>
          </a:bodyPr>
          <a:lstStyle/>
          <a:p>
            <a:pPr algn="l"/>
            <a:r>
              <a:rPr lang="ru-RU" sz="3200" b="1" dirty="0" smtClean="0">
                <a:solidFill>
                  <a:srgbClr val="FFFF00"/>
                </a:solidFill>
              </a:rPr>
              <a:t>3 ключ: планирование специальных бесед о спасении в определенное время:</a:t>
            </a:r>
            <a:r>
              <a:rPr lang="ru-RU" sz="4000" b="1" dirty="0" smtClean="0">
                <a:ea typeface="+mn-ea"/>
                <a:cs typeface="+mn-cs"/>
              </a:rPr>
              <a:t>   </a:t>
            </a:r>
          </a:p>
          <a:p>
            <a:pPr algn="l">
              <a:buFont typeface="Wingdings" pitchFamily="2" charset="2"/>
              <a:buChar char="ü"/>
            </a:pPr>
            <a:r>
              <a:rPr lang="ru-RU" sz="3600" b="1" dirty="0" smtClean="0">
                <a:effectLst>
                  <a:glow rad="101600">
                    <a:schemeClr val="accent1">
                      <a:satMod val="175000"/>
                      <a:alpha val="40000"/>
                    </a:schemeClr>
                  </a:glow>
                  <a:outerShdw blurRad="50800" dist="38100" algn="l" rotWithShape="0">
                    <a:prstClr val="black"/>
                  </a:outerShdw>
                </a:effectLst>
                <a:ea typeface="+mn-ea"/>
                <a:cs typeface="+mn-cs"/>
              </a:rPr>
              <a:t>во время приемы пищи </a:t>
            </a:r>
          </a:p>
          <a:p>
            <a:pPr marL="0" indent="0" algn="l">
              <a:spcBef>
                <a:spcPts val="0"/>
              </a:spcBef>
              <a:buFont typeface="Wingdings" pitchFamily="2" charset="2"/>
              <a:buChar char="ü"/>
              <a:defRPr/>
            </a:pPr>
            <a:r>
              <a:rPr lang="ru-RU" sz="3600" b="1" dirty="0" smtClean="0">
                <a:effectLst>
                  <a:glow rad="101600">
                    <a:schemeClr val="accent1">
                      <a:satMod val="175000"/>
                      <a:alpha val="40000"/>
                    </a:schemeClr>
                  </a:glow>
                  <a:outerShdw blurRad="50800" dist="38100" algn="l" rotWithShape="0">
                    <a:prstClr val="black"/>
                  </a:outerShdw>
                </a:effectLst>
                <a:ea typeface="+mn-ea"/>
                <a:cs typeface="+mn-cs"/>
              </a:rPr>
              <a:t>в поездке, путешествии </a:t>
            </a:r>
          </a:p>
          <a:p>
            <a:pPr marL="0" indent="0" algn="l">
              <a:spcBef>
                <a:spcPts val="0"/>
              </a:spcBef>
              <a:buFont typeface="Wingdings" pitchFamily="2" charset="2"/>
              <a:buChar char="ü"/>
              <a:defRPr/>
            </a:pPr>
            <a:r>
              <a:rPr lang="ru-RU" sz="3600" b="1" dirty="0" smtClean="0">
                <a:effectLst>
                  <a:glow rad="101600">
                    <a:schemeClr val="accent1">
                      <a:satMod val="175000"/>
                      <a:alpha val="40000"/>
                    </a:schemeClr>
                  </a:glow>
                  <a:outerShdw blurRad="50800" dist="38100" algn="l" rotWithShape="0">
                    <a:prstClr val="black"/>
                  </a:outerShdw>
                </a:effectLst>
                <a:ea typeface="+mn-ea"/>
                <a:cs typeface="+mn-cs"/>
              </a:rPr>
              <a:t>во время игр</a:t>
            </a:r>
            <a:endParaRPr lang="en-US" sz="3600" b="1" dirty="0" smtClean="0">
              <a:effectLst>
                <a:glow rad="101600">
                  <a:schemeClr val="accent1">
                    <a:satMod val="175000"/>
                    <a:alpha val="40000"/>
                  </a:schemeClr>
                </a:glow>
                <a:outerShdw blurRad="50800" dist="38100" algn="l" rotWithShape="0">
                  <a:prstClr val="black"/>
                </a:outerShdw>
              </a:effectLst>
              <a:ea typeface="+mn-ea"/>
              <a:cs typeface="+mn-cs"/>
            </a:endParaRPr>
          </a:p>
          <a:p>
            <a:pPr marL="0" indent="0" algn="l">
              <a:spcBef>
                <a:spcPts val="0"/>
              </a:spcBef>
              <a:buFont typeface="Wingdings" pitchFamily="2" charset="2"/>
              <a:buChar char="ü"/>
              <a:defRPr/>
            </a:pPr>
            <a:r>
              <a:rPr lang="ru-RU" sz="3600" b="1" dirty="0" smtClean="0">
                <a:effectLst>
                  <a:glow rad="101600">
                    <a:schemeClr val="accent1">
                      <a:satMod val="175000"/>
                      <a:alpha val="40000"/>
                    </a:schemeClr>
                  </a:glow>
                  <a:outerShdw blurRad="50800" dist="38100" algn="l" rotWithShape="0">
                    <a:prstClr val="black"/>
                  </a:outerShdw>
                </a:effectLst>
                <a:ea typeface="+mn-ea"/>
                <a:cs typeface="+mn-cs"/>
              </a:rPr>
              <a:t>перед сном</a:t>
            </a:r>
          </a:p>
          <a:p>
            <a:pPr algn="l">
              <a:spcBef>
                <a:spcPts val="0"/>
              </a:spcBef>
              <a:buFont typeface="Arial" charset="0"/>
              <a:buNone/>
              <a:defRPr/>
            </a:pPr>
            <a:endParaRPr lang="en-US" sz="3200" b="1" dirty="0">
              <a:ea typeface="+mn-ea"/>
              <a:cs typeface="+mn-cs"/>
            </a:endParaRPr>
          </a:p>
        </p:txBody>
      </p:sp>
      <p:pic>
        <p:nvPicPr>
          <p:cNvPr id="55301" name="Picture 5" descr="CEF-home-boy-6-1.png"/>
          <p:cNvPicPr>
            <a:picLocks noChangeAspect="1"/>
          </p:cNvPicPr>
          <p:nvPr/>
        </p:nvPicPr>
        <p:blipFill>
          <a:blip r:embed="rId3" cstate="print">
            <a:lum bright="10000" contrast="10000"/>
            <a:extLst>
              <a:ext uri="{28A0092B-C50C-407E-A947-70E740481C1C}">
                <a14:useLocalDpi xmlns="" xmlns:a14="http://schemas.microsoft.com/office/drawing/2010/main" val="0"/>
              </a:ext>
            </a:extLst>
          </a:blip>
          <a:srcRect/>
          <a:stretch>
            <a:fillRect/>
          </a:stretch>
        </p:blipFill>
        <p:spPr bwMode="auto">
          <a:xfrm rot="885957">
            <a:off x="6130925" y="671513"/>
            <a:ext cx="3200400" cy="2476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Рисунок 7" descr="C:\Документы Каминской\Логотип ОДС 2011\+ Логотип ОДС 1.jpg"/>
          <p:cNvPicPr/>
          <p:nvPr/>
        </p:nvPicPr>
        <p:blipFill>
          <a:blip r:embed="rId4" cstate="print"/>
          <a:srcRect l="3720" t="1182" r="3862" b="3535"/>
          <a:stretch>
            <a:fillRect/>
          </a:stretch>
        </p:blipFill>
        <p:spPr bwMode="auto">
          <a:xfrm>
            <a:off x="5791200" y="2057400"/>
            <a:ext cx="2667000" cy="2667000"/>
          </a:xfrm>
          <a:prstGeom prst="ellipse">
            <a:avLst/>
          </a:prstGeom>
          <a:noFill/>
          <a:ln w="9525">
            <a:noFill/>
            <a:miter lim="800000"/>
            <a:headEnd/>
            <a:tailEnd/>
          </a:ln>
          <a:effectLst>
            <a:softEdge rad="31750"/>
          </a:effectLst>
        </p:spPr>
      </p:pic>
      <p:pic>
        <p:nvPicPr>
          <p:cNvPr id="9" name="Picture 3" descr="C:\Documents and Settings\KohL\Local Settings\Temporary Internet Files\Content.IE5\C3O8SS7K\MP900442227[1].jpg"/>
          <p:cNvPicPr>
            <a:picLocks noChangeAspect="1" noChangeArrowheads="1"/>
          </p:cNvPicPr>
          <p:nvPr/>
        </p:nvPicPr>
        <p:blipFill>
          <a:blip r:embed="rId5" cstate="print"/>
          <a:srcRect t="11594" b="18845"/>
          <a:stretch>
            <a:fillRect/>
          </a:stretch>
        </p:blipFill>
        <p:spPr bwMode="auto">
          <a:xfrm>
            <a:off x="5943600" y="5029200"/>
            <a:ext cx="3031121" cy="151014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1000" fill="hold"/>
                                        <p:tgtEl>
                                          <p:spTgt spid="7">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 calcmode="lin" valueType="num">
                                      <p:cBhvr>
                                        <p:cTn id="26" dur="1000" fill="hold"/>
                                        <p:tgtEl>
                                          <p:spTgt spid="7">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 calcmode="lin" valueType="num">
                                      <p:cBhvr>
                                        <p:cTn id="33" dur="1000" fill="hold"/>
                                        <p:tgtEl>
                                          <p:spTgt spid="7">
                                            <p:txEl>
                                              <p:pRg st="3" end="3"/>
                                            </p:txEl>
                                          </p:spTgt>
                                        </p:tgtEl>
                                        <p:attrNameLst>
                                          <p:attrName>ppt_w</p:attrName>
                                        </p:attrNameLst>
                                      </p:cBhvr>
                                      <p:tavLst>
                                        <p:tav tm="0">
                                          <p:val>
                                            <p:strVal val="#ppt_w*0.70"/>
                                          </p:val>
                                        </p:tav>
                                        <p:tav tm="100000">
                                          <p:val>
                                            <p:strVal val="#ppt_w"/>
                                          </p:val>
                                        </p:tav>
                                      </p:tavLst>
                                    </p:anim>
                                    <p:anim calcmode="lin" valueType="num">
                                      <p:cBhvr>
                                        <p:cTn id="34" dur="1000" fill="hold"/>
                                        <p:tgtEl>
                                          <p:spTgt spid="7">
                                            <p:txEl>
                                              <p:pRg st="3" end="3"/>
                                            </p:txEl>
                                          </p:spTgt>
                                        </p:tgtEl>
                                        <p:attrNameLst>
                                          <p:attrName>ppt_h</p:attrName>
                                        </p:attrNameLst>
                                      </p:cBhvr>
                                      <p:tavLst>
                                        <p:tav tm="0">
                                          <p:val>
                                            <p:strVal val="#ppt_h"/>
                                          </p:val>
                                        </p:tav>
                                        <p:tav tm="100000">
                                          <p:val>
                                            <p:strVal val="#ppt_h"/>
                                          </p:val>
                                        </p:tav>
                                      </p:tavLst>
                                    </p:anim>
                                    <p:animEffect transition="in" filter="fade">
                                      <p:cBhvr>
                                        <p:cTn id="35" dur="1000"/>
                                        <p:tgtEl>
                                          <p:spTgt spid="7">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 calcmode="lin" valueType="num">
                                      <p:cBhvr>
                                        <p:cTn id="40" dur="1000" fill="hold"/>
                                        <p:tgtEl>
                                          <p:spTgt spid="7">
                                            <p:txEl>
                                              <p:pRg st="4" end="4"/>
                                            </p:txEl>
                                          </p:spTgt>
                                        </p:tgtEl>
                                        <p:attrNameLst>
                                          <p:attrName>ppt_w</p:attrName>
                                        </p:attrNameLst>
                                      </p:cBhvr>
                                      <p:tavLst>
                                        <p:tav tm="0">
                                          <p:val>
                                            <p:strVal val="#ppt_w*0.70"/>
                                          </p:val>
                                        </p:tav>
                                        <p:tav tm="100000">
                                          <p:val>
                                            <p:strVal val="#ppt_w"/>
                                          </p:val>
                                        </p:tav>
                                      </p:tavLst>
                                    </p:anim>
                                    <p:anim calcmode="lin" valueType="num">
                                      <p:cBhvr>
                                        <p:cTn id="41" dur="1000" fill="hold"/>
                                        <p:tgtEl>
                                          <p:spTgt spid="7">
                                            <p:txEl>
                                              <p:pRg st="4" end="4"/>
                                            </p:txEl>
                                          </p:spTgt>
                                        </p:tgtEl>
                                        <p:attrNameLst>
                                          <p:attrName>ppt_h</p:attrName>
                                        </p:attrNameLst>
                                      </p:cBhvr>
                                      <p:tavLst>
                                        <p:tav tm="0">
                                          <p:val>
                                            <p:strVal val="#ppt_h"/>
                                          </p:val>
                                        </p:tav>
                                        <p:tav tm="100000">
                                          <p:val>
                                            <p:strVal val="#ppt_h"/>
                                          </p:val>
                                        </p:tav>
                                      </p:tavLst>
                                    </p:anim>
                                    <p:animEffect transition="in" filter="fade">
                                      <p:cBhvr>
                                        <p:cTn id="42"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33338"/>
            <a:ext cx="8658225" cy="1071562"/>
          </a:xfrm>
        </p:spPr>
        <p:txBody>
          <a:bodyPr rtlCol="0"/>
          <a:lstStyle/>
          <a:p>
            <a:pPr eaLnBrk="1" fontAlgn="auto" hangingPunct="1">
              <a:spcAft>
                <a:spcPts val="0"/>
              </a:spcAft>
              <a:defRPr/>
            </a:pPr>
            <a:r>
              <a:rPr lang="ru-RU" b="1" dirty="0" smtClean="0"/>
              <a:t>4 ключа, открывающих детям дверь спасения</a:t>
            </a:r>
            <a:endParaRPr lang="es-ES" b="1" dirty="0">
              <a:ln>
                <a:noFill/>
              </a:ln>
              <a:ea typeface="+mj-ea"/>
              <a:cs typeface="+mj-cs"/>
            </a:endParaRPr>
          </a:p>
        </p:txBody>
      </p:sp>
      <p:sp>
        <p:nvSpPr>
          <p:cNvPr id="7" name="Content Placeholder 6"/>
          <p:cNvSpPr>
            <a:spLocks noGrp="1"/>
          </p:cNvSpPr>
          <p:nvPr>
            <p:ph idx="1"/>
          </p:nvPr>
        </p:nvSpPr>
        <p:spPr>
          <a:xfrm>
            <a:off x="0" y="1371600"/>
            <a:ext cx="5867400" cy="5486400"/>
          </a:xfrm>
        </p:spPr>
        <p:txBody>
          <a:bodyPr rtlCol="0">
            <a:normAutofit fontScale="92500" lnSpcReduction="10000"/>
          </a:bodyPr>
          <a:lstStyle/>
          <a:p>
            <a:r>
              <a:rPr lang="en-US" sz="4000" b="1" dirty="0" smtClean="0">
                <a:solidFill>
                  <a:srgbClr val="FFFF00"/>
                </a:solidFill>
                <a:ea typeface="+mn-ea"/>
                <a:cs typeface="+mn-cs"/>
              </a:rPr>
              <a:t>4</a:t>
            </a:r>
            <a:r>
              <a:rPr lang="ru-RU" sz="4000" b="1" dirty="0" smtClean="0">
                <a:solidFill>
                  <a:srgbClr val="FFFF00"/>
                </a:solidFill>
                <a:ea typeface="+mn-ea"/>
                <a:cs typeface="+mn-cs"/>
              </a:rPr>
              <a:t> </a:t>
            </a:r>
            <a:r>
              <a:rPr lang="ru-RU" sz="3600" b="1" dirty="0" smtClean="0">
                <a:solidFill>
                  <a:srgbClr val="FFFF00"/>
                </a:solidFill>
              </a:rPr>
              <a:t>ключ: поощрение малейшего проявления  желания знать Бога</a:t>
            </a:r>
            <a:endParaRPr lang="en-US" sz="4000" b="1" dirty="0" smtClean="0">
              <a:solidFill>
                <a:srgbClr val="FFFF00"/>
              </a:solidFill>
              <a:ea typeface="+mn-ea"/>
              <a:cs typeface="+mn-cs"/>
            </a:endParaRPr>
          </a:p>
          <a:p>
            <a:pPr marL="742950" indent="-742950" algn="l">
              <a:spcBef>
                <a:spcPts val="0"/>
              </a:spcBef>
              <a:buFont typeface="Wingdings" pitchFamily="2" charset="2"/>
              <a:buChar char="ü"/>
              <a:defRPr/>
            </a:pPr>
            <a:r>
              <a:rPr lang="ru-RU" sz="3600" b="1" dirty="0" smtClean="0">
                <a:effectLst>
                  <a:glow rad="63500">
                    <a:schemeClr val="accent1">
                      <a:satMod val="175000"/>
                      <a:alpha val="40000"/>
                    </a:schemeClr>
                  </a:glow>
                  <a:outerShdw blurRad="50800" dist="38100" algn="l" rotWithShape="0">
                    <a:prstClr val="black"/>
                  </a:outerShdw>
                </a:effectLst>
                <a:ea typeface="+mn-ea"/>
                <a:cs typeface="+mn-cs"/>
              </a:rPr>
              <a:t>когда ребенок выражает желание узнать о Христе, удовлетворите это желание и подбодрите ребенка</a:t>
            </a:r>
            <a:r>
              <a:rPr lang="en-US" sz="3600" b="1" dirty="0" smtClean="0">
                <a:effectLst>
                  <a:glow rad="63500">
                    <a:schemeClr val="accent1">
                      <a:satMod val="175000"/>
                      <a:alpha val="40000"/>
                    </a:schemeClr>
                  </a:glow>
                  <a:outerShdw blurRad="50800" dist="38100" algn="l" rotWithShape="0">
                    <a:prstClr val="black"/>
                  </a:outerShdw>
                </a:effectLst>
                <a:ea typeface="+mn-ea"/>
                <a:cs typeface="+mn-cs"/>
              </a:rPr>
              <a:t>.  </a:t>
            </a:r>
          </a:p>
          <a:p>
            <a:pPr marL="742950" indent="-742950" algn="l">
              <a:spcBef>
                <a:spcPts val="0"/>
              </a:spcBef>
              <a:buFont typeface="Wingdings" pitchFamily="2" charset="2"/>
              <a:buChar char="ü"/>
              <a:defRPr/>
            </a:pPr>
            <a:r>
              <a:rPr lang="ru-RU" sz="3600" b="1" dirty="0" smtClean="0">
                <a:effectLst>
                  <a:glow rad="63500">
                    <a:schemeClr val="accent1">
                      <a:satMod val="175000"/>
                      <a:alpha val="40000"/>
                    </a:schemeClr>
                  </a:glow>
                  <a:outerShdw blurRad="50800" dist="38100" algn="l" rotWithShape="0">
                    <a:prstClr val="black"/>
                  </a:outerShdw>
                </a:effectLst>
                <a:ea typeface="+mn-ea"/>
                <a:cs typeface="+mn-cs"/>
              </a:rPr>
              <a:t>взращивайте семена в зрелую веру. </a:t>
            </a:r>
            <a:endParaRPr lang="en-US" sz="3200" b="1" dirty="0">
              <a:ea typeface="+mn-ea"/>
              <a:cs typeface="+mn-cs"/>
            </a:endParaRPr>
          </a:p>
        </p:txBody>
      </p:sp>
      <p:pic>
        <p:nvPicPr>
          <p:cNvPr id="22538" name="Picture 10" descr="C:\Documents and Settings\KohL\Local Settings\Temporary Internet Files\Content.IE5\TPFSLOAS\MP900446467[1].jpg"/>
          <p:cNvPicPr>
            <a:picLocks noChangeAspect="1" noChangeArrowheads="1"/>
          </p:cNvPicPr>
          <p:nvPr/>
        </p:nvPicPr>
        <p:blipFill>
          <a:blip r:embed="rId3" cstate="print"/>
          <a:srcRect l="7500" t="18750" r="12490" b="25000"/>
          <a:stretch>
            <a:fillRect/>
          </a:stretch>
        </p:blipFill>
        <p:spPr bwMode="auto">
          <a:xfrm>
            <a:off x="5742484" y="4648200"/>
            <a:ext cx="3073009" cy="1828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randombar(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randombar(vertic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z="5400" b="1" dirty="0" smtClean="0">
                <a:ln>
                  <a:noFill/>
                </a:ln>
                <a:solidFill>
                  <a:srgbClr val="FF0000"/>
                </a:solidFill>
                <a:effectLst>
                  <a:outerShdw blurRad="38100" dist="38100" dir="2700000" algn="tl">
                    <a:srgbClr val="C0C0C0"/>
                  </a:outerShdw>
                </a:effectLst>
                <a:ea typeface="ＭＳ Ｐゴシック" pitchFamily="34" charset="-128"/>
              </a:rPr>
              <a:t>Запомним…</a:t>
            </a:r>
            <a:endParaRPr lang="en-US" sz="5400" b="1" dirty="0" smtClean="0">
              <a:ln>
                <a:noFill/>
              </a:ln>
              <a:solidFill>
                <a:srgbClr val="FF0000"/>
              </a:solidFill>
              <a:effectLst>
                <a:outerShdw blurRad="38100" dist="38100" dir="2700000" algn="tl">
                  <a:srgbClr val="C0C0C0"/>
                </a:outerShdw>
              </a:effectLst>
              <a:ea typeface="ＭＳ Ｐゴシック" pitchFamily="34" charset="-128"/>
            </a:endParaRPr>
          </a:p>
        </p:txBody>
      </p:sp>
      <p:sp>
        <p:nvSpPr>
          <p:cNvPr id="3" name="Content Placeholder 2"/>
          <p:cNvSpPr>
            <a:spLocks noGrp="1"/>
          </p:cNvSpPr>
          <p:nvPr>
            <p:ph idx="1"/>
          </p:nvPr>
        </p:nvSpPr>
        <p:spPr>
          <a:xfrm>
            <a:off x="-381000" y="1219200"/>
            <a:ext cx="6477000" cy="5638800"/>
          </a:xfrm>
        </p:spPr>
        <p:txBody>
          <a:bodyPr rtlCol="0">
            <a:normAutofit/>
          </a:bodyPr>
          <a:lstStyle/>
          <a:p>
            <a:pPr algn="ctr"/>
            <a:r>
              <a:rPr lang="en-US" b="1" dirty="0" smtClean="0">
                <a:ln>
                  <a:solidFill>
                    <a:srgbClr val="F2F2F2"/>
                  </a:solidFill>
                </a:ln>
                <a:ea typeface="+mn-ea"/>
                <a:cs typeface="+mn-cs"/>
              </a:rPr>
              <a:t>	</a:t>
            </a:r>
            <a:r>
              <a:rPr lang="ru-RU" sz="4000" b="1" dirty="0" smtClean="0">
                <a:solidFill>
                  <a:srgbClr val="FFFF00"/>
                </a:solidFill>
              </a:rPr>
              <a:t>Дети очень ценны для Господа!</a:t>
            </a:r>
          </a:p>
          <a:p>
            <a:pPr algn="ctr"/>
            <a:r>
              <a:rPr lang="ru-RU" sz="4000" b="1" dirty="0" smtClean="0">
                <a:solidFill>
                  <a:srgbClr val="FFFF00"/>
                </a:solidFill>
              </a:rPr>
              <a:t>Мы хотим привести их к Иисусу и научить следовать за Ним.</a:t>
            </a:r>
          </a:p>
          <a:p>
            <a:pPr algn="ctr">
              <a:buNone/>
            </a:pPr>
            <a:r>
              <a:rPr lang="ru-RU" sz="4000" b="1" dirty="0" smtClean="0">
                <a:solidFill>
                  <a:srgbClr val="FFFF00"/>
                </a:solidFill>
              </a:rPr>
              <a:t>Пусть все дети станут Его учениками! </a:t>
            </a:r>
            <a:endParaRPr lang="en-US" sz="3900" b="1" dirty="0" smtClean="0">
              <a:solidFill>
                <a:srgbClr val="FFFF00"/>
              </a:solidFill>
              <a:ea typeface="+mn-ea"/>
              <a:cs typeface="+mn-cs"/>
            </a:endParaRPr>
          </a:p>
          <a:p>
            <a:pPr algn="ctr">
              <a:buFont typeface="Arial" charset="0"/>
              <a:buNone/>
              <a:defRPr/>
            </a:pPr>
            <a:endParaRPr lang="en-US" b="1" dirty="0">
              <a:ea typeface="+mn-ea"/>
              <a:cs typeface="+mn-cs"/>
            </a:endParaRPr>
          </a:p>
        </p:txBody>
      </p:sp>
      <p:pic>
        <p:nvPicPr>
          <p:cNvPr id="5" name="Рисунок 4" descr="C:\Документы Каминской\Логотип ОДС 2011\+ Логотип ОДС 1.jpg"/>
          <p:cNvPicPr/>
          <p:nvPr/>
        </p:nvPicPr>
        <p:blipFill>
          <a:blip r:embed="rId2"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71563"/>
          </a:xfrm>
        </p:spPr>
        <p:txBody>
          <a:bodyPr/>
          <a:lstStyle/>
          <a:p>
            <a:r>
              <a:rPr lang="ru-RU" sz="4000" b="1" dirty="0" smtClean="0"/>
              <a:t>Что говорят результаты исследования</a:t>
            </a:r>
            <a:r>
              <a:rPr lang="es-ES" sz="4000" b="1" dirty="0" smtClean="0"/>
              <a:t>?</a:t>
            </a:r>
            <a:endParaRPr lang="es-ES" sz="4000" b="1" dirty="0" smtClean="0">
              <a:ln>
                <a:noFill/>
              </a:ln>
              <a:solidFill>
                <a:srgbClr val="FF6600"/>
              </a:solidFill>
              <a:effectLst>
                <a:outerShdw blurRad="38100" dist="38100" dir="2700000" algn="tl">
                  <a:srgbClr val="C0C0C0"/>
                </a:outerShdw>
              </a:effectLst>
              <a:ea typeface="ＭＳ Ｐゴシック" pitchFamily="34" charset="-128"/>
            </a:endParaRPr>
          </a:p>
        </p:txBody>
      </p:sp>
      <p:sp>
        <p:nvSpPr>
          <p:cNvPr id="3" name="2 Marcador de contenido"/>
          <p:cNvSpPr>
            <a:spLocks noGrp="1"/>
          </p:cNvSpPr>
          <p:nvPr>
            <p:ph idx="1"/>
          </p:nvPr>
        </p:nvSpPr>
        <p:spPr>
          <a:xfrm>
            <a:off x="0" y="1371600"/>
            <a:ext cx="6553200" cy="5105400"/>
          </a:xfrm>
          <a:effectLst>
            <a:outerShdw blurRad="50800" dist="50800" dir="5400000" algn="ctr" rotWithShape="0">
              <a:schemeClr val="bg1"/>
            </a:outerShdw>
          </a:effectLst>
        </p:spPr>
        <p:txBody>
          <a:bodyPr rtlCol="0">
            <a:noAutofit/>
          </a:bodyPr>
          <a:lstStyle/>
          <a:p>
            <a:pPr lvl="0" algn="l"/>
            <a:r>
              <a:rPr lang="ru-RU" sz="3200" dirty="0" smtClean="0">
                <a:solidFill>
                  <a:schemeClr val="tx1"/>
                </a:solidFill>
                <a:effectLst>
                  <a:outerShdw blurRad="38100" dist="38100" dir="2700000" algn="tl">
                    <a:srgbClr val="000000">
                      <a:alpha val="43137"/>
                    </a:srgbClr>
                  </a:outerShdw>
                </a:effectLst>
              </a:rPr>
              <a:t>Возраст от 4 до 14 лет - самый важный период для формирования личности. Формируются ценности, мировоззрение, определяются цели жизни, восприятие жизни приобретают позитивную и негативную окраску. </a:t>
            </a:r>
          </a:p>
          <a:p>
            <a:pPr algn="l"/>
            <a:r>
              <a:rPr lang="ru-RU" sz="3200" dirty="0" smtClean="0">
                <a:solidFill>
                  <a:schemeClr val="tx1"/>
                </a:solidFill>
                <a:effectLst>
                  <a:outerShdw blurRad="38100" dist="38100" dir="2700000" algn="tl">
                    <a:srgbClr val="000000">
                      <a:alpha val="43137"/>
                    </a:srgbClr>
                  </a:outerShdw>
                </a:effectLst>
              </a:rPr>
              <a:t>Поколение 4-14 – наиболее способно к духовному росту.</a:t>
            </a:r>
            <a:endParaRPr lang="es-ES" sz="3200" b="1" dirty="0">
              <a:solidFill>
                <a:schemeClr val="tx1"/>
              </a:solidFill>
              <a:effectLst>
                <a:outerShdw blurRad="38100" dist="38100" dir="2700000" algn="tl">
                  <a:srgbClr val="000000">
                    <a:alpha val="43137"/>
                  </a:srgbClr>
                </a:outerShdw>
              </a:effectLst>
              <a:latin typeface="Berlin Sans FB" pitchFamily="34" charset="0"/>
              <a:ea typeface="+mn-ea"/>
              <a:cs typeface="+mn-cs"/>
            </a:endParaRPr>
          </a:p>
        </p:txBody>
      </p:sp>
      <p:pic>
        <p:nvPicPr>
          <p:cNvPr id="5126" name="Picture 6" descr="C:\Documents and Settings\KohL\Local Settings\Temporary Internet Files\Content.IE5\GRNPF30R\MP900202034[1].jpg"/>
          <p:cNvPicPr>
            <a:picLocks noChangeAspect="1" noChangeArrowheads="1"/>
          </p:cNvPicPr>
          <p:nvPr/>
        </p:nvPicPr>
        <p:blipFill>
          <a:blip r:embed="rId3" cstate="print">
            <a:lum bright="10000" contrast="10000"/>
          </a:blip>
          <a:srcRect b="20833"/>
          <a:stretch>
            <a:fillRect/>
          </a:stretch>
        </p:blipFill>
        <p:spPr bwMode="auto">
          <a:xfrm>
            <a:off x="6629400" y="4648200"/>
            <a:ext cx="1909683" cy="19394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039225" cy="1071563"/>
          </a:xfrm>
        </p:spPr>
        <p:txBody>
          <a:bodyPr/>
          <a:lstStyle/>
          <a:p>
            <a:pPr eaLnBrk="1" hangingPunct="1"/>
            <a:r>
              <a:rPr lang="ru-RU" b="1" dirty="0" err="1" smtClean="0">
                <a:ln>
                  <a:noFill/>
                </a:ln>
                <a:solidFill>
                  <a:srgbClr val="FF0000"/>
                </a:solidFill>
                <a:effectLst>
                  <a:outerShdw blurRad="38100" dist="38100" dir="2700000" algn="tl">
                    <a:srgbClr val="C0C0C0"/>
                  </a:outerShdw>
                </a:effectLst>
                <a:ea typeface="ＭＳ Ｐゴシック" pitchFamily="34" charset="-128"/>
              </a:rPr>
              <a:t>Эллен</a:t>
            </a:r>
            <a:r>
              <a:rPr lang="ru-RU" b="1" dirty="0" smtClean="0">
                <a:ln>
                  <a:noFill/>
                </a:ln>
                <a:solidFill>
                  <a:srgbClr val="FF0000"/>
                </a:solidFill>
                <a:effectLst>
                  <a:outerShdw blurRad="38100" dist="38100" dir="2700000" algn="tl">
                    <a:srgbClr val="C0C0C0"/>
                  </a:outerShdw>
                </a:effectLst>
                <a:ea typeface="ＭＳ Ｐゴシック" pitchFamily="34" charset="-128"/>
              </a:rPr>
              <a:t> Уайт о развитии детей</a:t>
            </a:r>
            <a:endParaRPr lang="es-ES" b="1" dirty="0" smtClean="0">
              <a:ln>
                <a:noFill/>
              </a:ln>
              <a:solidFill>
                <a:srgbClr val="FF0000"/>
              </a:solidFill>
              <a:effectLst>
                <a:outerShdw blurRad="38100" dist="38100" dir="2700000" algn="tl">
                  <a:srgbClr val="C0C0C0"/>
                </a:outerShdw>
              </a:effectLst>
              <a:ea typeface="ＭＳ Ｐゴシック" pitchFamily="34" charset="-128"/>
            </a:endParaRPr>
          </a:p>
        </p:txBody>
      </p:sp>
      <p:sp>
        <p:nvSpPr>
          <p:cNvPr id="3" name="2 Marcador de contenido"/>
          <p:cNvSpPr>
            <a:spLocks noGrp="1"/>
          </p:cNvSpPr>
          <p:nvPr>
            <p:ph idx="1"/>
          </p:nvPr>
        </p:nvSpPr>
        <p:spPr>
          <a:xfrm>
            <a:off x="0" y="1371600"/>
            <a:ext cx="5943600" cy="5715000"/>
          </a:xfrm>
        </p:spPr>
        <p:txBody>
          <a:bodyPr rtlCol="0">
            <a:normAutofit fontScale="92500" lnSpcReduction="20000"/>
          </a:bodyPr>
          <a:lstStyle/>
          <a:p>
            <a:pPr algn="l" eaLnBrk="1" fontAlgn="auto" hangingPunct="1">
              <a:spcBef>
                <a:spcPts val="0"/>
              </a:spcBef>
              <a:spcAft>
                <a:spcPts val="0"/>
              </a:spcAft>
              <a:buFont typeface="Arial" charset="0"/>
              <a:buNone/>
              <a:defRPr/>
            </a:pPr>
            <a:r>
              <a:rPr lang="en-US" sz="3200" b="1" dirty="0" smtClean="0">
                <a:ln>
                  <a:noFill/>
                </a:ln>
                <a:solidFill>
                  <a:srgbClr val="FFFF00"/>
                </a:solidFill>
                <a:ea typeface="+mn-ea"/>
                <a:cs typeface="+mn-cs"/>
              </a:rPr>
              <a:t>   </a:t>
            </a:r>
            <a:r>
              <a:rPr lang="en-US" sz="3600" b="1" dirty="0" smtClean="0">
                <a:ln>
                  <a:noFill/>
                </a:ln>
                <a:solidFill>
                  <a:srgbClr val="FFFF00"/>
                </a:solidFill>
                <a:effectLst>
                  <a:glow rad="101600">
                    <a:schemeClr val="accent1">
                      <a:satMod val="175000"/>
                      <a:alpha val="40000"/>
                    </a:schemeClr>
                  </a:glow>
                  <a:outerShdw blurRad="50800" dist="38100" algn="l" rotWithShape="0">
                    <a:prstClr val="black"/>
                  </a:outerShdw>
                </a:effectLst>
                <a:ea typeface="+mn-ea"/>
                <a:cs typeface="+mn-cs"/>
              </a:rPr>
              <a:t>“</a:t>
            </a:r>
            <a:r>
              <a:rPr lang="ru-RU" sz="3600" b="1" dirty="0">
                <a:ln>
                  <a:noFill/>
                </a:ln>
                <a:solidFill>
                  <a:srgbClr val="FFFF00"/>
                </a:solidFill>
                <a:effectLst>
                  <a:glow rad="101600">
                    <a:schemeClr val="accent1">
                      <a:satMod val="175000"/>
                      <a:alpha val="40000"/>
                    </a:schemeClr>
                  </a:glow>
                  <a:outerShdw blurRad="50800" dist="38100" algn="l" rotWithShape="0">
                    <a:prstClr val="black"/>
                  </a:outerShdw>
                </a:effectLst>
                <a:ea typeface="+mn-ea"/>
                <a:cs typeface="+mn-cs"/>
              </a:rPr>
              <a:t>Воспитание ребенка в ранние годы переоценить невозможно. Уроки, которые он усваивает в первые семь лет жизни, оказывает на формирование его характера больше влияния, чем знания, воспринятые им в дальнейшие </a:t>
            </a:r>
            <a:r>
              <a:rPr lang="ru-RU" sz="3600" b="1" dirty="0" smtClean="0">
                <a:ln>
                  <a:noFill/>
                </a:ln>
                <a:solidFill>
                  <a:srgbClr val="FFFF00"/>
                </a:solidFill>
                <a:effectLst>
                  <a:glow rad="101600">
                    <a:schemeClr val="accent1">
                      <a:satMod val="175000"/>
                      <a:alpha val="40000"/>
                    </a:schemeClr>
                  </a:glow>
                  <a:outerShdw blurRad="50800" dist="38100" algn="l" rotWithShape="0">
                    <a:prstClr val="black"/>
                  </a:outerShdw>
                </a:effectLst>
                <a:ea typeface="+mn-ea"/>
                <a:cs typeface="+mn-cs"/>
              </a:rPr>
              <a:t>годы</a:t>
            </a:r>
            <a:r>
              <a:rPr lang="en-US" sz="3600" b="1" dirty="0" smtClean="0">
                <a:ln>
                  <a:noFill/>
                </a:ln>
                <a:solidFill>
                  <a:srgbClr val="FFFF00"/>
                </a:solidFill>
                <a:effectLst>
                  <a:glow rad="101600">
                    <a:schemeClr val="accent1">
                      <a:satMod val="175000"/>
                      <a:alpha val="40000"/>
                    </a:schemeClr>
                  </a:glow>
                  <a:outerShdw blurRad="50800" dist="38100" algn="l" rotWithShape="0">
                    <a:prstClr val="black"/>
                  </a:outerShdw>
                </a:effectLst>
                <a:ea typeface="+mn-ea"/>
                <a:cs typeface="+mn-cs"/>
              </a:rPr>
              <a:t>.”  </a:t>
            </a:r>
            <a:r>
              <a:rPr lang="en-US" sz="3600" dirty="0" smtClean="0">
                <a:ln>
                  <a:solidFill>
                    <a:srgbClr val="F2F2F2"/>
                  </a:solidFill>
                </a:ln>
                <a:effectLst>
                  <a:glow rad="101600">
                    <a:schemeClr val="accent1">
                      <a:satMod val="175000"/>
                      <a:alpha val="40000"/>
                    </a:schemeClr>
                  </a:glow>
                  <a:outerShdw blurRad="50800" dist="38100" algn="l" rotWithShape="0">
                    <a:prstClr val="black"/>
                  </a:outerShdw>
                </a:effectLst>
                <a:ea typeface="+mn-ea"/>
                <a:cs typeface="+mn-cs"/>
              </a:rPr>
              <a:t>		</a:t>
            </a:r>
            <a:endParaRPr lang="en-US" sz="3600" baseline="30000" dirty="0" smtClean="0">
              <a:ln>
                <a:solidFill>
                  <a:srgbClr val="F2F2F2"/>
                </a:solidFill>
              </a:ln>
              <a:effectLst>
                <a:glow rad="101600">
                  <a:schemeClr val="accent1">
                    <a:satMod val="175000"/>
                    <a:alpha val="40000"/>
                  </a:schemeClr>
                </a:glow>
                <a:outerShdw blurRad="50800" dist="38100" algn="l" rotWithShape="0">
                  <a:prstClr val="black"/>
                </a:outerShdw>
              </a:effectLst>
              <a:ea typeface="+mn-ea"/>
              <a:cs typeface="+mn-cs"/>
            </a:endParaRPr>
          </a:p>
        </p:txBody>
      </p:sp>
      <p:pic>
        <p:nvPicPr>
          <p:cNvPr id="6151" name="Picture 7" descr="Ellen White Portrait Painting">
            <a:hlinkClick r:id="" action="ppaction://noaction"/>
          </p:cNvPr>
          <p:cNvPicPr>
            <a:picLocks noChangeAspect="1" noChangeArrowheads="1"/>
          </p:cNvPicPr>
          <p:nvPr/>
        </p:nvPicPr>
        <p:blipFill>
          <a:blip r:embed="rId3" cstate="print"/>
          <a:srcRect/>
          <a:stretch>
            <a:fillRect/>
          </a:stretch>
        </p:blipFill>
        <p:spPr bwMode="auto">
          <a:xfrm>
            <a:off x="5791200" y="1981200"/>
            <a:ext cx="2886891" cy="2971800"/>
          </a:xfrm>
          <a:prstGeom prst="ellipse">
            <a:avLst/>
          </a:prstGeom>
          <a:noFill/>
          <a:ln w="28575">
            <a:solidFill>
              <a:schemeClr val="bg1"/>
            </a:solidFill>
          </a:ln>
        </p:spPr>
      </p:pic>
      <p:sp>
        <p:nvSpPr>
          <p:cNvPr id="4" name="TextBox 3"/>
          <p:cNvSpPr txBox="1"/>
          <p:nvPr/>
        </p:nvSpPr>
        <p:spPr>
          <a:xfrm>
            <a:off x="4724400" y="5715000"/>
            <a:ext cx="4419600" cy="830997"/>
          </a:xfrm>
          <a:prstGeom prst="rect">
            <a:avLst/>
          </a:prstGeom>
          <a:noFill/>
        </p:spPr>
        <p:txBody>
          <a:bodyPr wrap="square">
            <a:spAutoFit/>
          </a:bodyPr>
          <a:lstStyle/>
          <a:p>
            <a:pPr>
              <a:defRPr/>
            </a:pPr>
            <a:r>
              <a:rPr lang="ru-RU" sz="2400" b="1" i="1" dirty="0">
                <a:solidFill>
                  <a:schemeClr val="bg1"/>
                </a:solidFill>
                <a:effectLst>
                  <a:glow rad="63500">
                    <a:schemeClr val="accent2">
                      <a:satMod val="175000"/>
                      <a:alpha val="40000"/>
                    </a:schemeClr>
                  </a:glow>
                </a:effectLst>
                <a:latin typeface="Arial" charset="0"/>
                <a:ea typeface="ＭＳ Ｐゴシック" charset="0"/>
                <a:cs typeface="ＭＳ Ｐゴシック" charset="0"/>
              </a:rPr>
              <a:t>Воспитание </a:t>
            </a:r>
            <a:r>
              <a:rPr lang="ru-RU" sz="2400" b="1" i="1" dirty="0" smtClean="0">
                <a:solidFill>
                  <a:schemeClr val="bg1"/>
                </a:solidFill>
                <a:effectLst>
                  <a:glow rad="63500">
                    <a:schemeClr val="accent2">
                      <a:satMod val="175000"/>
                      <a:alpha val="40000"/>
                    </a:schemeClr>
                  </a:glow>
                </a:effectLst>
                <a:latin typeface="Arial" charset="0"/>
                <a:ea typeface="ＭＳ Ｐゴシック" charset="0"/>
                <a:cs typeface="ＭＳ Ｐゴシック" charset="0"/>
              </a:rPr>
              <a:t>детей. С. 193</a:t>
            </a:r>
            <a:endParaRPr lang="en-US" sz="2400" b="1" i="1" dirty="0">
              <a:solidFill>
                <a:schemeClr val="bg1"/>
              </a:solidFill>
              <a:effectLst>
                <a:glow rad="63500">
                  <a:schemeClr val="accent2">
                    <a:satMod val="175000"/>
                    <a:alpha val="40000"/>
                  </a:schemeClr>
                </a:glow>
              </a:effectLst>
              <a:latin typeface="Arial" charset="0"/>
              <a:ea typeface="ＭＳ Ｐゴシック" charset="0"/>
              <a:cs typeface="ＭＳ Ｐゴシック" charset="0"/>
            </a:endParaRPr>
          </a:p>
          <a:p>
            <a:pPr>
              <a:defRPr/>
            </a:pPr>
            <a:r>
              <a:rPr lang="en-US" sz="2400" b="1" i="1" dirty="0">
                <a:solidFill>
                  <a:schemeClr val="bg1"/>
                </a:solidFill>
                <a:effectLst>
                  <a:glow rad="63500">
                    <a:schemeClr val="accent2">
                      <a:satMod val="175000"/>
                      <a:alpha val="40000"/>
                    </a:schemeClr>
                  </a:glow>
                </a:effectLst>
                <a:latin typeface="Arial" charset="0"/>
                <a:ea typeface="ＭＳ Ｐゴシック" charset="0"/>
                <a:cs typeface="ＭＳ Ｐゴシック" charset="0"/>
              </a:rPr>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a:defRPr/>
            </a:pPr>
            <a:r>
              <a:rPr lang="ru-RU" sz="4400" b="1" dirty="0" smtClean="0">
                <a:ln>
                  <a:solidFill>
                    <a:srgbClr val="F2F2F2"/>
                  </a:solidFill>
                </a:ln>
                <a:solidFill>
                  <a:srgbClr val="FF6600"/>
                </a:solidFill>
                <a:effectLst/>
                <a:latin typeface="Arial Black"/>
                <a:ea typeface="+mj-ea"/>
                <a:cs typeface="Arial Black"/>
              </a:rPr>
              <a:t>Э. Уайт</a:t>
            </a:r>
            <a:endParaRPr lang="en-US" sz="4400" b="1" dirty="0">
              <a:ln>
                <a:solidFill>
                  <a:srgbClr val="F2F2F2"/>
                </a:solidFill>
              </a:ln>
              <a:solidFill>
                <a:srgbClr val="FF6600"/>
              </a:solidFill>
              <a:effectLst/>
              <a:latin typeface="Arial Black"/>
              <a:ea typeface="+mj-ea"/>
              <a:cs typeface="Arial Black"/>
            </a:endParaRPr>
          </a:p>
        </p:txBody>
      </p:sp>
      <p:sp>
        <p:nvSpPr>
          <p:cNvPr id="3" name="Content Placeholder 2"/>
          <p:cNvSpPr>
            <a:spLocks noGrp="1"/>
          </p:cNvSpPr>
          <p:nvPr>
            <p:ph idx="1"/>
          </p:nvPr>
        </p:nvSpPr>
        <p:spPr>
          <a:xfrm>
            <a:off x="0" y="1219200"/>
            <a:ext cx="5791200" cy="5348288"/>
          </a:xfrm>
          <a:effectLst>
            <a:outerShdw blurRad="50800" dist="50800" dir="5400000" algn="ctr" rotWithShape="0">
              <a:schemeClr val="tx1"/>
            </a:outerShdw>
          </a:effectLst>
        </p:spPr>
        <p:txBody>
          <a:bodyPr>
            <a:noAutofit/>
          </a:bodyPr>
          <a:lstStyle/>
          <a:p>
            <a:pPr algn="l">
              <a:lnSpc>
                <a:spcPct val="90000"/>
              </a:lnSpc>
              <a:spcBef>
                <a:spcPct val="0"/>
              </a:spcBef>
              <a:buNone/>
            </a:pPr>
            <a:r>
              <a:rPr lang="en-US" sz="4000" b="1" dirty="0" smtClean="0">
                <a:ln>
                  <a:noFill/>
                </a:ln>
                <a:solidFill>
                  <a:srgbClr val="FFFF00"/>
                </a:solidFill>
                <a:effectLst>
                  <a:outerShdw blurRad="38100" dist="38100" dir="2700000" algn="tl">
                    <a:srgbClr val="C0C0C0"/>
                  </a:outerShdw>
                </a:effectLst>
                <a:ea typeface="ＭＳ Ｐゴシック" pitchFamily="34" charset="-128"/>
              </a:rPr>
              <a:t>  </a:t>
            </a:r>
            <a:r>
              <a:rPr lang="en-US" altLang="en-US" sz="4000" b="1" dirty="0" smtClean="0">
                <a:ln>
                  <a:noFill/>
                </a:ln>
                <a:solidFill>
                  <a:srgbClr val="FFFF00"/>
                </a:solidFill>
                <a:effectLst>
                  <a:outerShdw blurRad="38100" dist="38100" dir="2700000" algn="tl">
                    <a:srgbClr val="C0C0C0"/>
                  </a:outerShdw>
                </a:effectLst>
                <a:ea typeface="ＭＳ Ｐゴシック" pitchFamily="34" charset="-128"/>
              </a:rPr>
              <a:t>“</a:t>
            </a:r>
            <a:r>
              <a:rPr lang="ru-RU" altLang="en-US" sz="4000" b="1" dirty="0" smtClean="0">
                <a:ln>
                  <a:noFill/>
                </a:ln>
                <a:solidFill>
                  <a:srgbClr val="FFFF00"/>
                </a:solidFill>
                <a:effectLst>
                  <a:outerShdw blurRad="38100" dist="38100" dir="2700000" algn="tl">
                    <a:srgbClr val="C0C0C0"/>
                  </a:outerShdw>
                </a:effectLst>
                <a:ea typeface="ＭＳ Ｐゴシック" pitchFamily="34" charset="-128"/>
              </a:rPr>
              <a:t>Несомненно, дети </a:t>
            </a:r>
            <a:r>
              <a:rPr lang="ru-RU" altLang="en-US" sz="4000" b="1" dirty="0" smtClean="0">
                <a:ln>
                  <a:noFill/>
                </a:ln>
                <a:solidFill>
                  <a:srgbClr val="FFFF00"/>
                </a:solidFill>
                <a:effectLst>
                  <a:outerShdw blurRad="38100" dist="38100" dir="2700000" algn="tl">
                    <a:srgbClr val="C0C0C0"/>
                  </a:outerShdw>
                </a:effectLst>
                <a:ea typeface="ＭＳ Ｐゴシック" pitchFamily="34" charset="-128"/>
              </a:rPr>
              <a:t>восприимчивы </a:t>
            </a:r>
            <a:r>
              <a:rPr lang="ru-RU" altLang="en-US" sz="4000" b="1" dirty="0" smtClean="0">
                <a:ln>
                  <a:noFill/>
                </a:ln>
                <a:solidFill>
                  <a:srgbClr val="FFFF00"/>
                </a:solidFill>
                <a:effectLst>
                  <a:outerShdw blurRad="38100" dist="38100" dir="2700000" algn="tl">
                    <a:srgbClr val="C0C0C0"/>
                  </a:outerShdw>
                </a:effectLst>
                <a:ea typeface="ＭＳ Ｐゴシック" pitchFamily="34" charset="-128"/>
              </a:rPr>
              <a:t>к евангельскому учению. Их сердца открыты для Божественного влияния, и они твердо помнят усвоенные уроки</a:t>
            </a:r>
            <a:r>
              <a:rPr lang="en-US" sz="4000" b="1" dirty="0" smtClean="0">
                <a:ln>
                  <a:noFill/>
                </a:ln>
                <a:solidFill>
                  <a:srgbClr val="FFFF00"/>
                </a:solidFill>
                <a:effectLst>
                  <a:outerShdw blurRad="38100" dist="38100" dir="2700000" algn="tl">
                    <a:srgbClr val="C0C0C0"/>
                  </a:outerShdw>
                </a:effectLst>
                <a:ea typeface="ＭＳ Ｐゴシック" pitchFamily="34" charset="-128"/>
              </a:rPr>
              <a:t>.</a:t>
            </a:r>
            <a:r>
              <a:rPr lang="en-US" altLang="en-US" sz="4000" b="1" dirty="0" smtClean="0">
                <a:ln>
                  <a:noFill/>
                </a:ln>
                <a:solidFill>
                  <a:srgbClr val="FFFF00"/>
                </a:solidFill>
                <a:effectLst>
                  <a:outerShdw blurRad="38100" dist="38100" dir="2700000" algn="tl">
                    <a:srgbClr val="C0C0C0"/>
                  </a:outerShdw>
                </a:effectLst>
                <a:ea typeface="ＭＳ Ｐゴシック" pitchFamily="34" charset="-128"/>
              </a:rPr>
              <a:t>”</a:t>
            </a:r>
            <a:r>
              <a:rPr lang="en-US" altLang="ja-JP" sz="4000" b="1" baseline="30000" dirty="0" smtClean="0">
                <a:ln>
                  <a:noFill/>
                </a:ln>
                <a:solidFill>
                  <a:srgbClr val="FFFF00"/>
                </a:solidFill>
                <a:effectLst>
                  <a:outerShdw blurRad="38100" dist="38100" dir="2700000" algn="tl">
                    <a:srgbClr val="C0C0C0"/>
                  </a:outerShdw>
                </a:effectLst>
                <a:ea typeface="ＭＳ Ｐゴシック" pitchFamily="34" charset="-128"/>
              </a:rPr>
              <a:t> </a:t>
            </a:r>
            <a:r>
              <a:rPr lang="en-US" altLang="ja-JP" sz="4000" b="1" dirty="0" smtClean="0">
                <a:ln>
                  <a:noFill/>
                </a:ln>
                <a:solidFill>
                  <a:srgbClr val="FFFF00"/>
                </a:solidFill>
                <a:effectLst>
                  <a:outerShdw blurRad="38100" dist="38100" dir="2700000" algn="tl">
                    <a:srgbClr val="C0C0C0"/>
                  </a:outerShdw>
                </a:effectLst>
                <a:ea typeface="ＭＳ Ｐゴシック" pitchFamily="34" charset="-128"/>
              </a:rPr>
              <a:t> </a:t>
            </a:r>
            <a:endParaRPr lang="en-US" sz="4000" b="1" dirty="0" smtClean="0">
              <a:ln>
                <a:noFill/>
              </a:ln>
              <a:solidFill>
                <a:srgbClr val="FFFF00"/>
              </a:solidFill>
              <a:effectLst>
                <a:outerShdw blurRad="38100" dist="38100" dir="2700000" algn="tl">
                  <a:srgbClr val="C0C0C0"/>
                </a:outerShdw>
              </a:effectLst>
              <a:ea typeface="ＭＳ Ｐゴシック" pitchFamily="34" charset="-128"/>
            </a:endParaRPr>
          </a:p>
        </p:txBody>
      </p:sp>
      <p:pic>
        <p:nvPicPr>
          <p:cNvPr id="43010" name="Picture 2" descr="http://sdasm.ukzn.ac.za/Libraries/Gallery/ellen_white_1.sflb.ashx"/>
          <p:cNvPicPr>
            <a:picLocks noChangeAspect="1" noChangeArrowheads="1"/>
          </p:cNvPicPr>
          <p:nvPr/>
        </p:nvPicPr>
        <p:blipFill>
          <a:blip r:embed="rId3" cstate="print"/>
          <a:srcRect/>
          <a:stretch>
            <a:fillRect/>
          </a:stretch>
        </p:blipFill>
        <p:spPr bwMode="auto">
          <a:xfrm>
            <a:off x="5867400" y="1981200"/>
            <a:ext cx="2667000" cy="2590800"/>
          </a:xfrm>
          <a:prstGeom prst="ellipse">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p:cNvSpPr txBox="1">
            <a:spLocks/>
          </p:cNvSpPr>
          <p:nvPr/>
        </p:nvSpPr>
        <p:spPr>
          <a:xfrm>
            <a:off x="4267200" y="5257800"/>
            <a:ext cx="4876800" cy="1071563"/>
          </a:xfrm>
          <a:prstGeom prst="rect">
            <a:avLst/>
          </a:prstGeom>
        </p:spPr>
        <p:txBody>
          <a:bodyPr vert="horz" wrap="square" lIns="91440" tIns="45720" rIns="91440" bIns="45720" numCol="1" rtlCol="0"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ru-RU" sz="3200" b="1" i="0" u="none" strike="noStrike" kern="1200" cap="none" spc="0" normalizeH="0" baseline="0" noProof="0" dirty="0" smtClean="0">
                <a:ln>
                  <a:solidFill>
                    <a:srgbClr val="F2F2F2"/>
                  </a:solidFill>
                </a:ln>
                <a:solidFill>
                  <a:srgbClr val="FF6600"/>
                </a:solidFill>
                <a:effectLst/>
                <a:uLnTx/>
                <a:uFillTx/>
                <a:latin typeface="+mj-lt"/>
                <a:ea typeface="+mj-ea"/>
                <a:cs typeface="Arial Black"/>
              </a:rPr>
              <a:t>Желание веков.</a:t>
            </a:r>
            <a:r>
              <a:rPr kumimoji="0" lang="en-US" sz="3200" b="1" i="0" u="none" strike="noStrike" kern="1200" cap="none" spc="0" normalizeH="0" baseline="0" noProof="0" dirty="0" smtClean="0">
                <a:ln>
                  <a:solidFill>
                    <a:srgbClr val="F2F2F2"/>
                  </a:solidFill>
                </a:ln>
                <a:solidFill>
                  <a:srgbClr val="FF6600"/>
                </a:solidFill>
                <a:effectLst/>
                <a:uLnTx/>
                <a:uFillTx/>
                <a:latin typeface="+mj-lt"/>
                <a:ea typeface="+mj-ea"/>
                <a:cs typeface="Arial Black"/>
              </a:rPr>
              <a:t> </a:t>
            </a:r>
            <a:r>
              <a:rPr kumimoji="0" lang="ru-RU" sz="3200" b="1" i="0" u="none" strike="noStrike" kern="1200" cap="none" spc="0" normalizeH="0" baseline="0" noProof="0" dirty="0" smtClean="0">
                <a:ln>
                  <a:solidFill>
                    <a:srgbClr val="F2F2F2"/>
                  </a:solidFill>
                </a:ln>
                <a:solidFill>
                  <a:srgbClr val="FF6600"/>
                </a:solidFill>
                <a:effectLst/>
                <a:uLnTx/>
                <a:uFillTx/>
                <a:latin typeface="+mj-lt"/>
                <a:ea typeface="+mj-ea"/>
                <a:cs typeface="Arial Black"/>
              </a:rPr>
              <a:t>С. </a:t>
            </a:r>
            <a:r>
              <a:rPr kumimoji="0" lang="en-US" sz="3200" b="1" i="0" u="none" strike="noStrike" kern="1200" cap="none" spc="0" normalizeH="0" baseline="0" noProof="0" dirty="0" smtClean="0">
                <a:ln>
                  <a:solidFill>
                    <a:srgbClr val="F2F2F2"/>
                  </a:solidFill>
                </a:ln>
                <a:solidFill>
                  <a:srgbClr val="FF6600"/>
                </a:solidFill>
                <a:effectLst/>
                <a:uLnTx/>
                <a:uFillTx/>
                <a:latin typeface="+mj-lt"/>
                <a:ea typeface="+mj-ea"/>
                <a:cs typeface="Arial Black"/>
              </a:rPr>
              <a:t>515</a:t>
            </a:r>
            <a:r>
              <a:rPr kumimoji="0" lang="ru-RU" sz="3200" b="1" i="0" u="none" strike="noStrike" kern="1200" cap="none" spc="0" normalizeH="0" baseline="0" noProof="0" dirty="0" smtClean="0">
                <a:ln>
                  <a:solidFill>
                    <a:srgbClr val="F2F2F2"/>
                  </a:solidFill>
                </a:ln>
                <a:solidFill>
                  <a:srgbClr val="FF6600"/>
                </a:solidFill>
                <a:effectLst/>
                <a:uLnTx/>
                <a:uFillTx/>
                <a:latin typeface="+mj-lt"/>
                <a:ea typeface="+mj-ea"/>
                <a:cs typeface="Arial Black"/>
              </a:rPr>
              <a:t>.</a:t>
            </a:r>
            <a:endParaRPr kumimoji="0" lang="en-US" sz="3200" b="1" i="0" u="none" strike="noStrike" kern="1200" cap="none" spc="0" normalizeH="0" baseline="0" noProof="0" dirty="0">
              <a:ln>
                <a:solidFill>
                  <a:srgbClr val="F2F2F2"/>
                </a:solidFill>
              </a:ln>
              <a:solidFill>
                <a:srgbClr val="FF6600"/>
              </a:solidFill>
              <a:effectLst/>
              <a:uLnTx/>
              <a:uFillTx/>
              <a:latin typeface="+mj-lt"/>
              <a:ea typeface="+mj-ea"/>
              <a:cs typeface="Arial Black"/>
            </a:endParaRP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Documents and Settings\KohL\Local Settings\Temporary Internet Files\Content.IE5\0FHIRM5J\MC910216397[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28800" y="0"/>
            <a:ext cx="12877800" cy="8364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304800" y="152400"/>
            <a:ext cx="8534400" cy="1752600"/>
          </a:xfrm>
        </p:spPr>
        <p:txBody>
          <a:bodyPr rtlCol="0"/>
          <a:lstStyle/>
          <a:p>
            <a:r>
              <a:rPr lang="ru-RU" sz="4000" b="1" dirty="0" smtClean="0"/>
              <a:t>Иисус предостерегает от опасности стать препятствием </a:t>
            </a:r>
            <a:r>
              <a:rPr lang="ru-RU" sz="4000" dirty="0" smtClean="0"/>
              <a:t/>
            </a:r>
            <a:br>
              <a:rPr lang="ru-RU" sz="4000" dirty="0" smtClean="0"/>
            </a:br>
            <a:endParaRPr lang="ru-RU" sz="4000" dirty="0"/>
          </a:p>
        </p:txBody>
      </p:sp>
      <p:sp>
        <p:nvSpPr>
          <p:cNvPr id="6" name="Content Placeholder 5"/>
          <p:cNvSpPr>
            <a:spLocks noGrp="1"/>
          </p:cNvSpPr>
          <p:nvPr>
            <p:ph idx="1"/>
          </p:nvPr>
        </p:nvSpPr>
        <p:spPr>
          <a:xfrm>
            <a:off x="457200" y="1981201"/>
            <a:ext cx="8229600" cy="4144962"/>
          </a:xfrm>
        </p:spPr>
        <p:txBody>
          <a:bodyPr rtlCol="0">
            <a:normAutofit fontScale="92500" lnSpcReduction="10000"/>
          </a:bodyPr>
          <a:lstStyle/>
          <a:p>
            <a:pPr>
              <a:buFont typeface="Arial" charset="0"/>
              <a:buNone/>
              <a:defRPr/>
            </a:pPr>
            <a:r>
              <a:rPr lang="en-US" sz="3600" b="1" i="1" dirty="0" smtClean="0">
                <a:ea typeface="+mn-ea"/>
                <a:cs typeface="+mn-cs"/>
              </a:rPr>
              <a:t>“</a:t>
            </a:r>
            <a:r>
              <a:rPr lang="ru-RU" sz="3600" b="1" i="1" dirty="0">
                <a:ea typeface="+mn-ea"/>
                <a:cs typeface="+mn-cs"/>
              </a:rPr>
              <a:t>А кто соблазнит одного из малых сих, верующих в Меня, тому лучше было бы, если бы повесили ему мельничный жернов на шею и потопили его во глубине морской</a:t>
            </a:r>
            <a:r>
              <a:rPr lang="ru-RU" sz="3600" b="1" i="1" dirty="0" smtClean="0">
                <a:ea typeface="+mn-ea"/>
                <a:cs typeface="+mn-cs"/>
              </a:rPr>
              <a:t>.</a:t>
            </a:r>
            <a:r>
              <a:rPr lang="en-US" sz="3600" b="1" i="1" dirty="0" smtClean="0">
                <a:ea typeface="+mn-ea"/>
                <a:cs typeface="+mn-cs"/>
              </a:rPr>
              <a:t>” 	</a:t>
            </a:r>
            <a:endParaRPr lang="ru-RU" sz="3600" b="1" i="1" dirty="0" smtClean="0">
              <a:ea typeface="+mn-ea"/>
              <a:cs typeface="+mn-cs"/>
            </a:endParaRPr>
          </a:p>
          <a:p>
            <a:pPr>
              <a:buFont typeface="Arial" charset="0"/>
              <a:buNone/>
              <a:defRPr/>
            </a:pPr>
            <a:r>
              <a:rPr lang="en-US" sz="3600" b="1" i="1" dirty="0" smtClean="0">
                <a:ea typeface="+mn-ea"/>
                <a:cs typeface="+mn-cs"/>
              </a:rPr>
              <a:t>        </a:t>
            </a:r>
            <a:r>
              <a:rPr lang="en-US" sz="3200" b="1" i="1" dirty="0" smtClean="0">
                <a:ea typeface="+mn-ea"/>
                <a:cs typeface="+mn-cs"/>
              </a:rPr>
              <a:t>               </a:t>
            </a:r>
            <a:r>
              <a:rPr lang="ru-RU" sz="3200" b="1" i="1" dirty="0">
                <a:solidFill>
                  <a:srgbClr val="FFFF00"/>
                </a:solidFill>
                <a:ea typeface="+mn-ea"/>
                <a:cs typeface="+mn-cs"/>
              </a:rPr>
              <a:t>Евангелие от Матфея </a:t>
            </a:r>
            <a:r>
              <a:rPr lang="ru-RU" sz="3200" b="1" i="1" dirty="0" smtClean="0">
                <a:solidFill>
                  <a:srgbClr val="FFFF00"/>
                </a:solidFill>
                <a:ea typeface="+mn-ea"/>
                <a:cs typeface="+mn-cs"/>
              </a:rPr>
              <a:t>18:6</a:t>
            </a:r>
            <a:endParaRPr lang="en-US" sz="3200" b="1" i="1" dirty="0" smtClean="0">
              <a:solidFill>
                <a:srgbClr val="FFFF00"/>
              </a:solidFill>
              <a:ea typeface="+mn-ea"/>
              <a:cs typeface="+mn-cs"/>
            </a:endParaRPr>
          </a:p>
          <a:p>
            <a:pPr>
              <a:buFont typeface="Arial" charset="0"/>
              <a:buNone/>
              <a:defRPr/>
            </a:pPr>
            <a:r>
              <a:rPr lang="en-US" sz="3200" b="1" i="1" dirty="0" smtClean="0">
                <a:ea typeface="+mn-ea"/>
                <a:cs typeface="+mn-cs"/>
              </a:rPr>
              <a:t>							</a:t>
            </a:r>
          </a:p>
        </p:txBody>
      </p:sp>
    </p:spTree>
  </p:cSld>
  <p:clrMapOvr>
    <a:masterClrMapping/>
  </p:clrMapOvr>
  <p:transition spd="med">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3400" y="304800"/>
            <a:ext cx="8229600" cy="995363"/>
          </a:xfrm>
        </p:spPr>
        <p:txBody>
          <a:bodyPr rtlCol="0"/>
          <a:lstStyle/>
          <a:p>
            <a:pPr eaLnBrk="1" fontAlgn="auto" hangingPunct="1">
              <a:spcAft>
                <a:spcPts val="0"/>
              </a:spcAft>
              <a:defRPr/>
            </a:pPr>
            <a:r>
              <a:rPr lang="ru-RU" sz="4000" b="1" dirty="0">
                <a:ln>
                  <a:solidFill>
                    <a:schemeClr val="bg1"/>
                  </a:solidFill>
                </a:ln>
                <a:solidFill>
                  <a:srgbClr val="FF0000"/>
                </a:solidFill>
                <a:ea typeface="+mj-ea"/>
                <a:cs typeface="+mj-cs"/>
              </a:rPr>
              <a:t>Учение Иисуса о </a:t>
            </a:r>
            <a:r>
              <a:rPr lang="ru-RU" sz="4000" b="1" dirty="0" smtClean="0">
                <a:ln>
                  <a:solidFill>
                    <a:schemeClr val="bg1"/>
                  </a:solidFill>
                </a:ln>
                <a:solidFill>
                  <a:srgbClr val="FF0000"/>
                </a:solidFill>
                <a:ea typeface="+mj-ea"/>
                <a:cs typeface="+mj-cs"/>
              </a:rPr>
              <a:t>детях</a:t>
            </a:r>
            <a:r>
              <a:rPr lang="en-US" sz="4000" dirty="0" smtClean="0">
                <a:ln>
                  <a:solidFill>
                    <a:schemeClr val="bg1"/>
                  </a:solidFill>
                </a:ln>
                <a:solidFill>
                  <a:srgbClr val="FF0000"/>
                </a:solidFill>
                <a:ea typeface="+mj-ea"/>
                <a:cs typeface="+mj-cs"/>
              </a:rPr>
              <a:t/>
            </a:r>
            <a:br>
              <a:rPr lang="en-US" sz="4000" dirty="0" smtClean="0">
                <a:ln>
                  <a:solidFill>
                    <a:schemeClr val="bg1"/>
                  </a:solidFill>
                </a:ln>
                <a:solidFill>
                  <a:srgbClr val="FF0000"/>
                </a:solidFill>
                <a:ea typeface="+mj-ea"/>
                <a:cs typeface="+mj-cs"/>
              </a:rPr>
            </a:br>
            <a:endParaRPr lang="es-ES" sz="4000" b="1" dirty="0">
              <a:ln>
                <a:solidFill>
                  <a:schemeClr val="bg1"/>
                </a:solidFill>
              </a:ln>
              <a:solidFill>
                <a:srgbClr val="FF0000"/>
              </a:solidFill>
              <a:ea typeface="+mj-ea"/>
              <a:cs typeface="+mj-cs"/>
            </a:endParaRPr>
          </a:p>
        </p:txBody>
      </p:sp>
      <p:sp>
        <p:nvSpPr>
          <p:cNvPr id="3" name="2 Marcador de contenido"/>
          <p:cNvSpPr>
            <a:spLocks noGrp="1"/>
          </p:cNvSpPr>
          <p:nvPr>
            <p:ph idx="1"/>
          </p:nvPr>
        </p:nvSpPr>
        <p:spPr>
          <a:xfrm>
            <a:off x="0" y="1357298"/>
            <a:ext cx="6400800" cy="5500702"/>
          </a:xfrm>
        </p:spPr>
        <p:txBody>
          <a:bodyPr rtlCol="0">
            <a:normAutofit fontScale="70000" lnSpcReduction="20000"/>
          </a:bodyPr>
          <a:lstStyle/>
          <a:p>
            <a:pPr lvl="0">
              <a:spcAft>
                <a:spcPts val="0"/>
              </a:spcAft>
              <a:buFont typeface="Times"/>
              <a:buChar char="•"/>
              <a:tabLst>
                <a:tab pos="457200" algn="l"/>
              </a:tabLst>
            </a:pPr>
            <a:r>
              <a:rPr lang="ru-RU" sz="4600" dirty="0" smtClean="0">
                <a:solidFill>
                  <a:srgbClr val="FFFF00"/>
                </a:solidFill>
                <a:latin typeface="Times New Roman"/>
                <a:ea typeface="Times New Roman"/>
                <a:cs typeface="Times New Roman"/>
              </a:rPr>
              <a:t>«Кто примет одно такое дитя во имя Моё, тот Меня принимает». </a:t>
            </a:r>
            <a:endParaRPr lang="ru-RU" sz="4600" dirty="0" smtClean="0">
              <a:solidFill>
                <a:srgbClr val="FFFF00"/>
              </a:solidFill>
              <a:latin typeface="Cambria"/>
              <a:ea typeface="Times New Roman"/>
              <a:cs typeface="Times New Roman"/>
            </a:endParaRPr>
          </a:p>
          <a:p>
            <a:pPr lvl="0">
              <a:spcAft>
                <a:spcPts val="0"/>
              </a:spcAft>
              <a:buFont typeface="Times"/>
              <a:buChar char="•"/>
              <a:tabLst>
                <a:tab pos="457200" algn="l"/>
              </a:tabLst>
            </a:pPr>
            <a:r>
              <a:rPr lang="ru-RU" sz="4600" dirty="0" smtClean="0">
                <a:solidFill>
                  <a:srgbClr val="FFFF00"/>
                </a:solidFill>
                <a:latin typeface="Times New Roman"/>
                <a:ea typeface="Times New Roman"/>
                <a:cs typeface="Times New Roman"/>
              </a:rPr>
              <a:t>«А кто соблазнит одного из малых сих, верующих в Меня, тому лучше было бы, если бы повесили ему мельничный жёрнов на шею и потопили его во глубине морской». </a:t>
            </a:r>
            <a:r>
              <a:rPr lang="en-US" sz="4600" dirty="0" smtClean="0">
                <a:solidFill>
                  <a:srgbClr val="FFFF00"/>
                </a:solidFill>
                <a:latin typeface="Times New Roman"/>
                <a:ea typeface="Times New Roman"/>
                <a:cs typeface="Times New Roman"/>
              </a:rPr>
              <a:t>(</a:t>
            </a:r>
            <a:r>
              <a:rPr lang="ru-RU" sz="4600" dirty="0" err="1" smtClean="0">
                <a:solidFill>
                  <a:srgbClr val="FFFF00"/>
                </a:solidFill>
                <a:latin typeface="Times New Roman"/>
                <a:ea typeface="Times New Roman"/>
                <a:cs typeface="Times New Roman"/>
              </a:rPr>
              <a:t>Мф</a:t>
            </a:r>
            <a:r>
              <a:rPr lang="ru-RU" sz="4600" dirty="0" smtClean="0">
                <a:solidFill>
                  <a:srgbClr val="FFFF00"/>
                </a:solidFill>
                <a:latin typeface="Times New Roman"/>
                <a:ea typeface="Times New Roman"/>
                <a:cs typeface="Times New Roman"/>
              </a:rPr>
              <a:t>. </a:t>
            </a:r>
            <a:r>
              <a:rPr lang="en-US" sz="4600" dirty="0" smtClean="0">
                <a:solidFill>
                  <a:srgbClr val="FFFF00"/>
                </a:solidFill>
                <a:latin typeface="Times New Roman"/>
                <a:ea typeface="Times New Roman"/>
                <a:cs typeface="Times New Roman"/>
              </a:rPr>
              <a:t>18:</a:t>
            </a:r>
            <a:r>
              <a:rPr lang="ru-RU" sz="4600" dirty="0" smtClean="0">
                <a:solidFill>
                  <a:srgbClr val="FFFF00"/>
                </a:solidFill>
                <a:latin typeface="Times New Roman"/>
                <a:ea typeface="Times New Roman"/>
                <a:cs typeface="Times New Roman"/>
              </a:rPr>
              <a:t>3, 5, </a:t>
            </a:r>
            <a:r>
              <a:rPr lang="en-US" sz="4600" dirty="0" smtClean="0">
                <a:solidFill>
                  <a:srgbClr val="FFFF00"/>
                </a:solidFill>
                <a:latin typeface="Times New Roman"/>
                <a:ea typeface="Times New Roman"/>
                <a:cs typeface="Times New Roman"/>
              </a:rPr>
              <a:t>6)</a:t>
            </a:r>
            <a:endParaRPr lang="ru-RU" sz="4600" dirty="0" smtClean="0">
              <a:solidFill>
                <a:srgbClr val="FFFF00"/>
              </a:solidFill>
              <a:latin typeface="Cambria"/>
              <a:ea typeface="Times New Roman"/>
              <a:cs typeface="Times New Roman"/>
            </a:endParaRPr>
          </a:p>
          <a:p>
            <a:pPr lvl="0">
              <a:spcAft>
                <a:spcPts val="0"/>
              </a:spcAft>
              <a:buFont typeface="Times"/>
              <a:buChar char="•"/>
              <a:tabLst>
                <a:tab pos="457200" algn="l"/>
              </a:tabLst>
            </a:pPr>
            <a:r>
              <a:rPr lang="ru-RU" sz="4600" dirty="0" smtClean="0">
                <a:solidFill>
                  <a:srgbClr val="FFFF00"/>
                </a:solidFill>
                <a:latin typeface="Times New Roman"/>
                <a:ea typeface="Times New Roman"/>
                <a:cs typeface="Times New Roman"/>
              </a:rPr>
              <a:t>«Истинно говорю вам, если не обратитесь и не будете как дети, не войдёте в Царство Небесное» (</a:t>
            </a:r>
            <a:r>
              <a:rPr lang="ru-RU" sz="4600" dirty="0" err="1" smtClean="0">
                <a:solidFill>
                  <a:srgbClr val="FFFF00"/>
                </a:solidFill>
                <a:latin typeface="Times New Roman"/>
                <a:ea typeface="Times New Roman"/>
                <a:cs typeface="Times New Roman"/>
              </a:rPr>
              <a:t>Мф</a:t>
            </a:r>
            <a:r>
              <a:rPr lang="ru-RU" sz="4600" dirty="0" smtClean="0">
                <a:solidFill>
                  <a:srgbClr val="FFFF00"/>
                </a:solidFill>
                <a:latin typeface="Times New Roman"/>
                <a:ea typeface="Times New Roman"/>
                <a:cs typeface="Times New Roman"/>
              </a:rPr>
              <a:t>. 18:2). </a:t>
            </a:r>
            <a:endParaRPr lang="en-US" sz="4600" dirty="0" smtClean="0">
              <a:ln>
                <a:noFill/>
              </a:ln>
              <a:solidFill>
                <a:srgbClr val="FFFF00"/>
              </a:solidFill>
              <a:ea typeface="+mn-ea"/>
              <a:cs typeface="+mn-cs"/>
            </a:endParaRPr>
          </a:p>
          <a:p>
            <a:pPr algn="l" eaLnBrk="1" fontAlgn="auto" hangingPunct="1">
              <a:lnSpc>
                <a:spcPct val="110000"/>
              </a:lnSpc>
              <a:spcBef>
                <a:spcPts val="0"/>
              </a:spcBef>
              <a:spcAft>
                <a:spcPts val="0"/>
              </a:spcAft>
              <a:defRPr/>
            </a:pPr>
            <a:endParaRPr lang="es-ES" sz="3200" dirty="0">
              <a:ln>
                <a:solidFill>
                  <a:srgbClr val="F2F2F2"/>
                </a:solidFill>
              </a:ln>
              <a:latin typeface="Berlin Sans FB" pitchFamily="34" charset="0"/>
              <a:ea typeface="+mn-ea"/>
              <a:cs typeface="+mn-cs"/>
            </a:endParaRPr>
          </a:p>
        </p:txBody>
      </p:sp>
      <p:pic>
        <p:nvPicPr>
          <p:cNvPr id="26628" name="Picture 6" descr="C:\Documents and Settings\KohL\Local Settings\Temporary Internet Files\Content.IE5\0FHIRM5J\MP910216394[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670879">
            <a:off x="6470959" y="4858389"/>
            <a:ext cx="2532442" cy="2206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Рисунок 5" descr="C:\Документы Каминской\Логотип ОДС 2011\+ Логотип ОДС 1.jpg"/>
          <p:cNvPicPr/>
          <p:nvPr/>
        </p:nvPicPr>
        <p:blipFill>
          <a:blip r:embed="rId4" cstate="print"/>
          <a:srcRect l="3720" t="1182" r="3862" b="3535"/>
          <a:stretch>
            <a:fillRect/>
          </a:stretch>
        </p:blipFill>
        <p:spPr bwMode="auto">
          <a:xfrm>
            <a:off x="6248400" y="2209800"/>
            <a:ext cx="1981200" cy="2133600"/>
          </a:xfrm>
          <a:prstGeom prst="ellipse">
            <a:avLst/>
          </a:prstGeom>
          <a:noFill/>
          <a:ln w="9525">
            <a:noFill/>
            <a:miter lim="800000"/>
            <a:headEnd/>
            <a:tailEnd/>
          </a:ln>
          <a:effectLst>
            <a:softEdge rad="31750"/>
          </a:effectLst>
        </p:spPr>
      </p:pic>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81000" y="304800"/>
            <a:ext cx="9829800" cy="990600"/>
          </a:xfrm>
        </p:spPr>
        <p:txBody>
          <a:bodyPr rtlCol="0"/>
          <a:lstStyle/>
          <a:p>
            <a:pPr eaLnBrk="1" fontAlgn="auto" hangingPunct="1">
              <a:spcAft>
                <a:spcPts val="0"/>
              </a:spcAft>
              <a:defRPr/>
            </a:pPr>
            <a:r>
              <a:rPr lang="ru-RU" b="1" dirty="0">
                <a:ln>
                  <a:solidFill>
                    <a:srgbClr val="F2F2F2"/>
                  </a:solidFill>
                </a:ln>
                <a:solidFill>
                  <a:srgbClr val="FF0000"/>
                </a:solidFill>
                <a:ea typeface="+mj-ea"/>
                <a:cs typeface="+mj-cs"/>
              </a:rPr>
              <a:t>Возрастная группа </a:t>
            </a:r>
            <a:r>
              <a:rPr lang="ru-RU" b="1" dirty="0" smtClean="0">
                <a:ln>
                  <a:solidFill>
                    <a:srgbClr val="F2F2F2"/>
                  </a:solidFill>
                </a:ln>
                <a:solidFill>
                  <a:srgbClr val="FF0000"/>
                </a:solidFill>
                <a:ea typeface="+mj-ea"/>
                <a:cs typeface="+mj-cs"/>
              </a:rPr>
              <a:t>4 – 14 </a:t>
            </a:r>
            <a:r>
              <a:rPr lang="en-US" dirty="0" smtClean="0">
                <a:ln>
                  <a:solidFill>
                    <a:srgbClr val="F2F2F2"/>
                  </a:solidFill>
                </a:ln>
                <a:solidFill>
                  <a:srgbClr val="FF0000"/>
                </a:solidFill>
                <a:ea typeface="+mj-ea"/>
                <a:cs typeface="+mj-cs"/>
              </a:rPr>
              <a:t/>
            </a:r>
            <a:br>
              <a:rPr lang="en-US" dirty="0" smtClean="0">
                <a:ln>
                  <a:solidFill>
                    <a:srgbClr val="F2F2F2"/>
                  </a:solidFill>
                </a:ln>
                <a:solidFill>
                  <a:srgbClr val="FF0000"/>
                </a:solidFill>
                <a:ea typeface="+mj-ea"/>
                <a:cs typeface="+mj-cs"/>
              </a:rPr>
            </a:br>
            <a:endParaRPr lang="es-ES" b="1" dirty="0">
              <a:ln>
                <a:solidFill>
                  <a:srgbClr val="F2F2F2"/>
                </a:solidFill>
              </a:ln>
              <a:solidFill>
                <a:srgbClr val="FF0000"/>
              </a:solidFill>
              <a:ea typeface="+mj-ea"/>
              <a:cs typeface="+mj-cs"/>
            </a:endParaRPr>
          </a:p>
        </p:txBody>
      </p:sp>
      <p:sp>
        <p:nvSpPr>
          <p:cNvPr id="3" name="2 Marcador de contenido"/>
          <p:cNvSpPr>
            <a:spLocks noGrp="1"/>
          </p:cNvSpPr>
          <p:nvPr>
            <p:ph idx="1"/>
          </p:nvPr>
        </p:nvSpPr>
        <p:spPr>
          <a:xfrm>
            <a:off x="228600" y="1357313"/>
            <a:ext cx="6172200" cy="4768850"/>
          </a:xfrm>
        </p:spPr>
        <p:txBody>
          <a:bodyPr/>
          <a:lstStyle/>
          <a:p>
            <a:pPr algn="l" eaLnBrk="1" hangingPunct="1">
              <a:spcBef>
                <a:spcPct val="0"/>
              </a:spcBef>
              <a:buFont typeface="Arial" charset="0"/>
              <a:buChar char="•"/>
              <a:defRPr/>
            </a:pPr>
            <a:endParaRPr lang="en-US" sz="3200">
              <a:ln>
                <a:noFill/>
              </a:ln>
              <a:effectLst>
                <a:outerShdw blurRad="38100" dist="38100" dir="2700000" algn="tl">
                  <a:srgbClr val="DDDDDD"/>
                </a:outerShdw>
              </a:effectLst>
              <a:latin typeface="Berlin Sans FB" charset="0"/>
              <a:cs typeface="+mn-cs"/>
            </a:endParaRPr>
          </a:p>
        </p:txBody>
      </p:sp>
      <p:pic>
        <p:nvPicPr>
          <p:cNvPr id="2050" name="Picture 2"/>
          <p:cNvPicPr>
            <a:picLocks noChangeAspect="1" noChangeArrowheads="1"/>
          </p:cNvPicPr>
          <p:nvPr/>
        </p:nvPicPr>
        <p:blipFill>
          <a:blip r:embed="rId3" cstate="print"/>
          <a:srcRect/>
          <a:stretch>
            <a:fillRect/>
          </a:stretch>
        </p:blipFill>
        <p:spPr bwMode="auto">
          <a:xfrm>
            <a:off x="5943600" y="1981200"/>
            <a:ext cx="2591952" cy="2590864"/>
          </a:xfrm>
          <a:prstGeom prst="ellipse">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1" name="Picture 3" descr="C:\Documents and Settings\KohL\Local Settings\Temporary Internet Files\Content.IE5\C3O8SS7K\MP900442227[1].jpg"/>
          <p:cNvPicPr>
            <a:picLocks noChangeAspect="1" noChangeArrowheads="1"/>
          </p:cNvPicPr>
          <p:nvPr/>
        </p:nvPicPr>
        <p:blipFill>
          <a:blip r:embed="rId4" cstate="print"/>
          <a:srcRect t="11594" b="18845"/>
          <a:stretch>
            <a:fillRect/>
          </a:stretch>
        </p:blipFill>
        <p:spPr bwMode="auto">
          <a:xfrm>
            <a:off x="5334000" y="4876800"/>
            <a:ext cx="3489960" cy="158634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6" name="Rectangle 5"/>
          <p:cNvSpPr>
            <a:spLocks noChangeArrowheads="1"/>
          </p:cNvSpPr>
          <p:nvPr/>
        </p:nvSpPr>
        <p:spPr bwMode="auto">
          <a:xfrm>
            <a:off x="0" y="990600"/>
            <a:ext cx="9144000" cy="5867400"/>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nchor="ctr"/>
          <a:lstStyle/>
          <a:p>
            <a:pPr algn="ctr">
              <a:defRPr/>
            </a:pPr>
            <a:endParaRPr lang="en-US">
              <a:solidFill>
                <a:srgbClr val="000000"/>
              </a:solidFill>
              <a:latin typeface="Calibri" charset="0"/>
              <a:ea typeface="ＭＳ Ｐゴシック" charset="0"/>
            </a:endParaRPr>
          </a:p>
        </p:txBody>
      </p:sp>
      <p:sp>
        <p:nvSpPr>
          <p:cNvPr id="28678" name="Rectangle 7"/>
          <p:cNvSpPr>
            <a:spLocks noChangeArrowheads="1"/>
          </p:cNvSpPr>
          <p:nvPr/>
        </p:nvSpPr>
        <p:spPr bwMode="auto">
          <a:xfrm>
            <a:off x="0" y="0"/>
            <a:ext cx="9144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endParaRPr lang="en-US"/>
          </a:p>
        </p:txBody>
      </p:sp>
      <p:pic>
        <p:nvPicPr>
          <p:cNvPr id="28679" name="Picture 6" descr="scan000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1295400"/>
            <a:ext cx="91440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680" name="Rectangle 8"/>
          <p:cNvSpPr>
            <a:spLocks noChangeArrowheads="1"/>
          </p:cNvSpPr>
          <p:nvPr/>
        </p:nvSpPr>
        <p:spPr bwMode="auto">
          <a:xfrm>
            <a:off x="0" y="3371850"/>
            <a:ext cx="9144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38913" name="Rectangle 1"/>
          <p:cNvSpPr>
            <a:spLocks noChangeArrowheads="1"/>
          </p:cNvSpPr>
          <p:nvPr/>
        </p:nvSpPr>
        <p:spPr bwMode="auto">
          <a:xfrm>
            <a:off x="0" y="1295400"/>
            <a:ext cx="5486400" cy="523220"/>
          </a:xfrm>
          <a:prstGeom prst="rect">
            <a:avLst/>
          </a:prstGeom>
          <a:solidFill>
            <a:srgbClr val="0070C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Поколение 4-14 в мире</a:t>
            </a:r>
            <a:endParaRPr kumimoji="0" lang="ru-RU" sz="28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US" sz="4400" b="1">
                <a:ln>
                  <a:noFill/>
                </a:ln>
                <a:effectLst>
                  <a:outerShdw blurRad="38100" dist="38100" dir="2700000" algn="tl">
                    <a:srgbClr val="DDDDDD"/>
                  </a:outerShdw>
                </a:effectLst>
                <a:latin typeface="Eras Demi ITC" charset="0"/>
                <a:cs typeface="+mj-cs"/>
              </a:rPr>
              <a:t>Correlate</a:t>
            </a:r>
            <a:r>
              <a:rPr lang="en-US">
                <a:ln>
                  <a:noFill/>
                </a:ln>
                <a:effectLst>
                  <a:outerShdw blurRad="38100" dist="38100" dir="2700000" algn="tl">
                    <a:srgbClr val="DDDDDD"/>
                  </a:outerShdw>
                </a:effectLst>
                <a:latin typeface="Eras Demi ITC" charset="0"/>
                <a:cs typeface="+mj-cs"/>
              </a:rPr>
              <a:t>  </a:t>
            </a:r>
            <a:r>
              <a:rPr lang="en-US" sz="4000" b="1">
                <a:ln>
                  <a:noFill/>
                </a:ln>
                <a:effectLst>
                  <a:outerShdw blurRad="38100" dist="38100" dir="2700000" algn="tl">
                    <a:srgbClr val="DDDDDD"/>
                  </a:outerShdw>
                </a:effectLst>
                <a:latin typeface="Eras Demi ITC" charset="0"/>
                <a:cs typeface="+mj-cs"/>
              </a:rPr>
              <a:t>10/40  with 4/14</a:t>
            </a:r>
            <a:endParaRPr lang="es-ES" b="1">
              <a:ln>
                <a:noFill/>
              </a:ln>
              <a:effectLst>
                <a:outerShdw blurRad="38100" dist="38100" dir="2700000" algn="tl">
                  <a:srgbClr val="DDDDDD"/>
                </a:outerShdw>
              </a:effectLst>
              <a:latin typeface="Eras Demi ITC" charset="0"/>
              <a:cs typeface="+mj-cs"/>
            </a:endParaRPr>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1421648182"/>
              </p:ext>
            </p:extLst>
          </p:nvPr>
        </p:nvGraphicFramePr>
        <p:xfrm>
          <a:off x="0" y="-44731"/>
          <a:ext cx="9144000" cy="6960503"/>
        </p:xfrm>
        <a:graphic>
          <a:graphicData uri="http://schemas.openxmlformats.org/drawingml/2006/table">
            <a:tbl>
              <a:tblPr/>
              <a:tblGrid>
                <a:gridCol w="4572000"/>
                <a:gridCol w="4572000"/>
              </a:tblGrid>
              <a:tr h="920877">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800" b="1" dirty="0" smtClean="0">
                          <a:solidFill>
                            <a:schemeClr val="bg1"/>
                          </a:solidFill>
                          <a:latin typeface="Times New Roman"/>
                          <a:ea typeface="Times New Roman"/>
                        </a:rPr>
                        <a:t>Первая десятка стран по количеству детей в возрасте от </a:t>
                      </a:r>
                      <a:r>
                        <a:rPr lang="ru-RU" sz="2800" b="1" dirty="0" smtClean="0">
                          <a:solidFill>
                            <a:schemeClr val="bg1"/>
                          </a:solidFill>
                          <a:latin typeface="Times New Roman"/>
                          <a:ea typeface="Times New Roman"/>
                        </a:rPr>
                        <a:t>4</a:t>
                      </a:r>
                      <a:r>
                        <a:rPr lang="ru-RU" sz="2800" b="1" baseline="0" dirty="0" smtClean="0">
                          <a:solidFill>
                            <a:schemeClr val="bg1"/>
                          </a:solidFill>
                          <a:latin typeface="Times New Roman"/>
                          <a:ea typeface="Times New Roman"/>
                        </a:rPr>
                        <a:t> </a:t>
                      </a:r>
                      <a:r>
                        <a:rPr lang="ru-RU" sz="2800" b="1" dirty="0" smtClean="0">
                          <a:solidFill>
                            <a:schemeClr val="bg1"/>
                          </a:solidFill>
                          <a:latin typeface="Times New Roman"/>
                          <a:ea typeface="Times New Roman"/>
                        </a:rPr>
                        <a:t>до </a:t>
                      </a:r>
                      <a:r>
                        <a:rPr lang="ru-RU" sz="2800" b="1" dirty="0" smtClean="0">
                          <a:solidFill>
                            <a:schemeClr val="bg1"/>
                          </a:solidFill>
                          <a:latin typeface="Times New Roman"/>
                          <a:ea typeface="Times New Roman"/>
                        </a:rPr>
                        <a:t>14 лет </a:t>
                      </a:r>
                      <a:endParaRPr kumimoji="0" lang="en-US" sz="2800" b="1" i="0" u="none" strike="noStrike" cap="none" normalizeH="0" baseline="0" dirty="0">
                        <a:ln>
                          <a:noFill/>
                        </a:ln>
                        <a:solidFill>
                          <a:schemeClr val="bg1"/>
                        </a:solidFill>
                        <a:effectLst>
                          <a:outerShdw blurRad="38100" dist="38100" dir="2700000" algn="tl">
                            <a:srgbClr val="000000"/>
                          </a:outerShdw>
                        </a:effectLst>
                        <a:latin typeface="Calibri" charset="0"/>
                        <a:ea typeface="ＭＳ Ｐゴシック" charset="0"/>
                        <a:cs typeface="ＭＳ Ｐゴシック"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Индия</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248</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253</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120</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Китай</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180</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084</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594</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Индонезия</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42</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716</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276</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Нигерия</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42</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716</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276</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США</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41</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819</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347</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Пакистан</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38</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118</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459</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Бангладеш</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36</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068</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928</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Бразилия</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35</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263</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734</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Эфиопия</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23</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990</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943</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Мексика</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20</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855</a:t>
                      </a:r>
                      <a:r>
                        <a:rPr kumimoji="0" lang="ru-RU" sz="2400" b="1" i="0" u="none" strike="noStrike" cap="none" normalizeH="0" baseline="0" dirty="0" smtClean="0">
                          <a:ln>
                            <a:noFill/>
                          </a:ln>
                          <a:solidFill>
                            <a:srgbClr val="00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000000"/>
                          </a:solidFill>
                          <a:effectLst/>
                          <a:latin typeface="Calibri" charset="0"/>
                          <a:ea typeface="ＭＳ Ｐゴシック" charset="0"/>
                          <a:cs typeface="Calibri" charset="0"/>
                        </a:rPr>
                        <a:t>453</a:t>
                      </a:r>
                      <a:endParaRPr kumimoji="0" lang="en-US" sz="2400" b="1" i="0" u="none" strike="noStrike" cap="none" normalizeH="0" baseline="0" dirty="0">
                        <a:ln>
                          <a:noFill/>
                        </a:ln>
                        <a:solidFill>
                          <a:srgbClr val="00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Итого (первая 10):</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709</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595</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962</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3498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FF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Остальные страны</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508</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921</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404</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9581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FF0000"/>
                          </a:solidFill>
                          <a:effectLst/>
                          <a:latin typeface="Calibri" charset="0"/>
                          <a:ea typeface="ＭＳ Ｐゴシック" charset="0"/>
                          <a:cs typeface="Calibri" charset="0"/>
                        </a:rPr>
                        <a:t>      </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Во всём мире</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dirty="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1</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218</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517</a:t>
                      </a:r>
                      <a:r>
                        <a:rPr kumimoji="0" lang="ru-RU" sz="2400" b="1" i="0" u="none" strike="noStrike" cap="none" normalizeH="0" baseline="0" dirty="0" smtClean="0">
                          <a:ln>
                            <a:noFill/>
                          </a:ln>
                          <a:solidFill>
                            <a:srgbClr val="FF0000"/>
                          </a:solidFill>
                          <a:effectLst/>
                          <a:latin typeface="Calibri" charset="0"/>
                          <a:ea typeface="ＭＳ Ｐゴシック" charset="0"/>
                          <a:cs typeface="Calibri" charset="0"/>
                        </a:rPr>
                        <a:t> </a:t>
                      </a:r>
                      <a:r>
                        <a:rPr kumimoji="0" lang="en-US" sz="2400" b="1" i="0" u="none" strike="noStrike" cap="none" normalizeH="0" baseline="0" dirty="0" smtClean="0">
                          <a:ln>
                            <a:noFill/>
                          </a:ln>
                          <a:solidFill>
                            <a:srgbClr val="FF0000"/>
                          </a:solidFill>
                          <a:effectLst/>
                          <a:latin typeface="Calibri" charset="0"/>
                          <a:ea typeface="ＭＳ Ｐゴシック" charset="0"/>
                          <a:cs typeface="Calibri" charset="0"/>
                        </a:rPr>
                        <a:t>366</a:t>
                      </a:r>
                      <a:endParaRPr kumimoji="0" lang="en-US" sz="2400" b="1" i="0" u="none" strike="noStrike" cap="none" normalizeH="0" baseline="0" dirty="0">
                        <a:ln>
                          <a:noFill/>
                        </a:ln>
                        <a:solidFill>
                          <a:srgbClr val="FF0000"/>
                        </a:solidFill>
                        <a:effectLst/>
                        <a:latin typeface="Calibri" charset="0"/>
                        <a:ea typeface="ＭＳ Ｐゴシック" charset="0"/>
                        <a:cs typeface="Calibri"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transition>
    <p:circle/>
  </p:transition>
  <p:timing>
    <p:tnLst>
      <p:par>
        <p:cTn id="1" dur="indefinite" restart="never" nodeType="tmRoot"/>
      </p:par>
    </p:tnLst>
  </p:timing>
</p:sld>
</file>

<file path=ppt/theme/theme1.xml><?xml version="1.0" encoding="utf-8"?>
<a:theme xmlns:a="http://schemas.openxmlformats.org/drawingml/2006/main" name="CSC(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98552F-C3DC-414D-AD88-DB80119A26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CSC(11)</Template>
  <TotalTime>2222</TotalTime>
  <Words>2449</Words>
  <Application>Microsoft Office PowerPoint</Application>
  <PresentationFormat>Экран (4:3)</PresentationFormat>
  <Paragraphs>318</Paragraphs>
  <Slides>25</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CSC(11)</vt:lpstr>
      <vt:lpstr>  Как нести благую весть поколению  4-14    </vt:lpstr>
      <vt:lpstr>Поколение 4-14 в регионе 10-40 </vt:lpstr>
      <vt:lpstr>Что говорят результаты исследования?</vt:lpstr>
      <vt:lpstr>Эллен Уайт о развитии детей</vt:lpstr>
      <vt:lpstr>Э. Уайт</vt:lpstr>
      <vt:lpstr>Иисус предостерегает от опасности стать препятствием  </vt:lpstr>
      <vt:lpstr>Учение Иисуса о детях </vt:lpstr>
      <vt:lpstr>Возрастная группа 4 – 14  </vt:lpstr>
      <vt:lpstr>Correlate  10/40  with 4/14</vt:lpstr>
      <vt:lpstr>Correlate  10/40  with 4/14</vt:lpstr>
      <vt:lpstr>Проблемы поколения 4-14  в регионе 10-40 </vt:lpstr>
      <vt:lpstr>Характеристики современного поколения 4-14</vt:lpstr>
      <vt:lpstr>Вызов, брошенный нам, поколением 4-14</vt:lpstr>
      <vt:lpstr>4 «П» библейского мировоззрения (по Барну)</vt:lpstr>
      <vt:lpstr>4 «П» библейского мировоззрения  (по Барну)</vt:lpstr>
      <vt:lpstr>   Евангельские программы для детей из мира (Рекомендации) </vt:lpstr>
      <vt:lpstr>Слайд 17</vt:lpstr>
      <vt:lpstr>Евангельские программы для адвентистских детей</vt:lpstr>
      <vt:lpstr>Планирование  программ</vt:lpstr>
      <vt:lpstr>Планирование  программ</vt:lpstr>
      <vt:lpstr>4 ключа, открывающих детям дверь спасения</vt:lpstr>
      <vt:lpstr>4 ключа, открывающих детям дверь спасения</vt:lpstr>
      <vt:lpstr>4 ключа, открывающих детям дверь спасения</vt:lpstr>
      <vt:lpstr>4 ключа, открывающих детям дверь спасения</vt:lpstr>
      <vt:lpstr>Запомним…</vt:lpstr>
    </vt:vector>
  </TitlesOfParts>
  <Company>General Conference of Seventh-day Adventists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4/14 WINDOW; AGES OF OPPORTUNITY AND CHALLENGE  FOR EVANGELISM</dc:title>
  <dc:creator>KohL</dc:creator>
  <cp:lastModifiedBy>zkaminskaya</cp:lastModifiedBy>
  <cp:revision>80</cp:revision>
  <dcterms:created xsi:type="dcterms:W3CDTF">2011-03-22T23:04:04Z</dcterms:created>
  <dcterms:modified xsi:type="dcterms:W3CDTF">2016-05-27T02:54:32Z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TC300095259990</vt:lpwstr>
  </property>
</Properties>
</file>